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0"/>
  </p:notesMasterIdLst>
  <p:handoutMasterIdLst>
    <p:handoutMasterId r:id="rId31"/>
  </p:handoutMasterIdLst>
  <p:sldIdLst>
    <p:sldId id="317" r:id="rId5"/>
    <p:sldId id="279" r:id="rId6"/>
    <p:sldId id="389" r:id="rId7"/>
    <p:sldId id="278" r:id="rId8"/>
    <p:sldId id="392" r:id="rId9"/>
    <p:sldId id="393" r:id="rId10"/>
    <p:sldId id="395" r:id="rId11"/>
    <p:sldId id="408" r:id="rId12"/>
    <p:sldId id="394" r:id="rId13"/>
    <p:sldId id="384" r:id="rId14"/>
    <p:sldId id="397" r:id="rId15"/>
    <p:sldId id="398" r:id="rId16"/>
    <p:sldId id="399" r:id="rId17"/>
    <p:sldId id="400" r:id="rId18"/>
    <p:sldId id="321" r:id="rId19"/>
    <p:sldId id="257" r:id="rId20"/>
    <p:sldId id="268" r:id="rId21"/>
    <p:sldId id="401" r:id="rId22"/>
    <p:sldId id="404" r:id="rId23"/>
    <p:sldId id="406" r:id="rId24"/>
    <p:sldId id="402" r:id="rId25"/>
    <p:sldId id="407" r:id="rId26"/>
    <p:sldId id="403" r:id="rId27"/>
    <p:sldId id="405" r:id="rId28"/>
    <p:sldId id="391" r:id="rId2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3725" autoAdjust="0"/>
  </p:normalViewPr>
  <p:slideViewPr>
    <p:cSldViewPr snapToGrid="0">
      <p:cViewPr varScale="1">
        <p:scale>
          <a:sx n="86" d="100"/>
          <a:sy n="86" d="100"/>
        </p:scale>
        <p:origin x="422"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9901395-E085-4F4B-8480-0D4D51470E22}" type="datetime1">
              <a:rPr lang="fr-FR" smtClean="0"/>
              <a:t>30/05/2023</a:t>
            </a:fld>
            <a:endParaRPr lang="fr-FR"/>
          </a:p>
        </p:txBody>
      </p:sp>
      <p:sp>
        <p:nvSpPr>
          <p:cNvPr id="4" name="Espace réservé du pied de page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fr-FR" smtClean="0"/>
              <a:t>‹N°›</a:t>
            </a:fld>
            <a:endParaRPr lang="fr-FR"/>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46A5458-2F44-415F-9D8B-C167BD79D5BC}" type="datetime1">
              <a:rPr lang="fr-FR" smtClean="0"/>
              <a:t>30/05/2023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fr-FR" smtClean="0"/>
              <a:t>‹N°›</a:t>
            </a:fld>
            <a:endParaRPr lang="fr-FR"/>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a:t>
            </a:fld>
            <a:endParaRPr lang="fr-FR"/>
          </a:p>
        </p:txBody>
      </p:sp>
      <p:sp>
        <p:nvSpPr>
          <p:cNvPr id="5" name="Espace réservé de la date 4">
            <a:extLst>
              <a:ext uri="{FF2B5EF4-FFF2-40B4-BE49-F238E27FC236}">
                <a16:creationId xmlns:a16="http://schemas.microsoft.com/office/drawing/2014/main" id="{643E0718-617C-47B3-A88F-680A8745BD35}"/>
              </a:ext>
            </a:extLst>
          </p:cNvPr>
          <p:cNvSpPr>
            <a:spLocks noGrp="1"/>
          </p:cNvSpPr>
          <p:nvPr>
            <p:ph type="dt" idx="1"/>
          </p:nvPr>
        </p:nvSpPr>
        <p:spPr/>
        <p:txBody>
          <a:bodyPr/>
          <a:lstStyle/>
          <a:p>
            <a:pPr rtl="0"/>
            <a:fld id="{8E296D0E-868F-4CE4-8DE5-0A6DA5AA02D0}" type="datetime1">
              <a:rPr lang="fr-FR" smtClean="0"/>
              <a:t>30/05/2023</a:t>
            </a:fld>
            <a:endParaRPr lang="fr-FR"/>
          </a:p>
        </p:txBody>
      </p:sp>
    </p:spTree>
    <p:extLst>
      <p:ext uri="{BB962C8B-B14F-4D97-AF65-F5344CB8AC3E}">
        <p14:creationId xmlns:p14="http://schemas.microsoft.com/office/powerpoint/2010/main" val="1586550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17</a:t>
            </a:fld>
            <a:endParaRPr lang="fr-FR"/>
          </a:p>
        </p:txBody>
      </p:sp>
      <p:sp>
        <p:nvSpPr>
          <p:cNvPr id="5" name="Espace réservé de la date 4">
            <a:extLst>
              <a:ext uri="{FF2B5EF4-FFF2-40B4-BE49-F238E27FC236}">
                <a16:creationId xmlns:a16="http://schemas.microsoft.com/office/drawing/2014/main" id="{9884C337-61B8-4C07-967D-0D62FB84DEBA}"/>
              </a:ext>
            </a:extLst>
          </p:cNvPr>
          <p:cNvSpPr>
            <a:spLocks noGrp="1"/>
          </p:cNvSpPr>
          <p:nvPr>
            <p:ph type="dt" idx="1"/>
          </p:nvPr>
        </p:nvSpPr>
        <p:spPr/>
        <p:txBody>
          <a:bodyPr/>
          <a:lstStyle/>
          <a:p>
            <a:pPr rtl="0"/>
            <a:fld id="{689DCF32-3529-4956-A797-1FD488239634}" type="datetime1">
              <a:rPr lang="fr-FR" smtClean="0"/>
              <a:t>30/05/2023</a:t>
            </a:fld>
            <a:endParaRPr lang="fr-FR"/>
          </a:p>
        </p:txBody>
      </p:sp>
    </p:spTree>
    <p:extLst>
      <p:ext uri="{BB962C8B-B14F-4D97-AF65-F5344CB8AC3E}">
        <p14:creationId xmlns:p14="http://schemas.microsoft.com/office/powerpoint/2010/main" val="39633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18</a:t>
            </a:fld>
            <a:endParaRPr lang="fr-FR"/>
          </a:p>
        </p:txBody>
      </p:sp>
      <p:sp>
        <p:nvSpPr>
          <p:cNvPr id="5" name="Espace réservé de la date 4">
            <a:extLst>
              <a:ext uri="{FF2B5EF4-FFF2-40B4-BE49-F238E27FC236}">
                <a16:creationId xmlns:a16="http://schemas.microsoft.com/office/drawing/2014/main" id="{9884C337-61B8-4C07-967D-0D62FB84DEBA}"/>
              </a:ext>
            </a:extLst>
          </p:cNvPr>
          <p:cNvSpPr>
            <a:spLocks noGrp="1"/>
          </p:cNvSpPr>
          <p:nvPr>
            <p:ph type="dt" idx="1"/>
          </p:nvPr>
        </p:nvSpPr>
        <p:spPr/>
        <p:txBody>
          <a:bodyPr/>
          <a:lstStyle/>
          <a:p>
            <a:pPr rtl="0"/>
            <a:fld id="{689DCF32-3529-4956-A797-1FD488239634}" type="datetime1">
              <a:rPr lang="fr-FR" smtClean="0"/>
              <a:t>31/05/2023</a:t>
            </a:fld>
            <a:endParaRPr lang="fr-FR"/>
          </a:p>
        </p:txBody>
      </p:sp>
    </p:spTree>
    <p:extLst>
      <p:ext uri="{BB962C8B-B14F-4D97-AF65-F5344CB8AC3E}">
        <p14:creationId xmlns:p14="http://schemas.microsoft.com/office/powerpoint/2010/main" val="36305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6</a:t>
            </a:fld>
            <a:endParaRPr lang="fr-FR"/>
          </a:p>
        </p:txBody>
      </p:sp>
      <p:sp>
        <p:nvSpPr>
          <p:cNvPr id="5" name="Espace réservé de la date 4">
            <a:extLst>
              <a:ext uri="{FF2B5EF4-FFF2-40B4-BE49-F238E27FC236}">
                <a16:creationId xmlns:a16="http://schemas.microsoft.com/office/drawing/2014/main" id="{57E925A8-CB98-47BC-B7E3-9161CB835A95}"/>
              </a:ext>
            </a:extLst>
          </p:cNvPr>
          <p:cNvSpPr>
            <a:spLocks noGrp="1"/>
          </p:cNvSpPr>
          <p:nvPr>
            <p:ph type="dt" idx="1"/>
          </p:nvPr>
        </p:nvSpPr>
        <p:spPr/>
        <p:txBody>
          <a:bodyPr/>
          <a:lstStyle/>
          <a:p>
            <a:pPr rtl="0"/>
            <a:fld id="{457731F0-0363-4880-AD94-1597BD8122F0}" type="datetime1">
              <a:rPr lang="fr-FR" smtClean="0"/>
              <a:t>30/05/2023</a:t>
            </a:fld>
            <a:endParaRPr lang="fr-FR"/>
          </a:p>
        </p:txBody>
      </p:sp>
    </p:spTree>
    <p:extLst>
      <p:ext uri="{BB962C8B-B14F-4D97-AF65-F5344CB8AC3E}">
        <p14:creationId xmlns:p14="http://schemas.microsoft.com/office/powerpoint/2010/main" val="2083594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10</a:t>
            </a:fld>
            <a:endParaRPr lang="fr-FR"/>
          </a:p>
        </p:txBody>
      </p:sp>
      <p:sp>
        <p:nvSpPr>
          <p:cNvPr id="5" name="Espace réservé de la date 4">
            <a:extLst>
              <a:ext uri="{FF2B5EF4-FFF2-40B4-BE49-F238E27FC236}">
                <a16:creationId xmlns:a16="http://schemas.microsoft.com/office/drawing/2014/main" id="{AEAE3413-84A0-4925-8CDF-CE6073A5BA15}"/>
              </a:ext>
            </a:extLst>
          </p:cNvPr>
          <p:cNvSpPr>
            <a:spLocks noGrp="1"/>
          </p:cNvSpPr>
          <p:nvPr>
            <p:ph type="dt" idx="1"/>
          </p:nvPr>
        </p:nvSpPr>
        <p:spPr/>
        <p:txBody>
          <a:bodyPr/>
          <a:lstStyle/>
          <a:p>
            <a:pPr rtl="0"/>
            <a:fld id="{11B7A8FB-7901-4DF3-B54B-C6EDC2D5EC05}" type="datetime1">
              <a:rPr lang="fr-FR" smtClean="0"/>
              <a:t>30/05/2023</a:t>
            </a:fld>
            <a:endParaRPr lang="fr-FR"/>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11</a:t>
            </a:fld>
            <a:endParaRPr lang="fr-FR"/>
          </a:p>
        </p:txBody>
      </p:sp>
      <p:sp>
        <p:nvSpPr>
          <p:cNvPr id="5" name="Espace réservé de la date 4">
            <a:extLst>
              <a:ext uri="{FF2B5EF4-FFF2-40B4-BE49-F238E27FC236}">
                <a16:creationId xmlns:a16="http://schemas.microsoft.com/office/drawing/2014/main" id="{AEAE3413-84A0-4925-8CDF-CE6073A5BA15}"/>
              </a:ext>
            </a:extLst>
          </p:cNvPr>
          <p:cNvSpPr>
            <a:spLocks noGrp="1"/>
          </p:cNvSpPr>
          <p:nvPr>
            <p:ph type="dt" idx="1"/>
          </p:nvPr>
        </p:nvSpPr>
        <p:spPr/>
        <p:txBody>
          <a:bodyPr/>
          <a:lstStyle/>
          <a:p>
            <a:pPr rtl="0"/>
            <a:fld id="{11B7A8FB-7901-4DF3-B54B-C6EDC2D5EC05}" type="datetime1">
              <a:rPr lang="fr-FR" smtClean="0"/>
              <a:t>30/05/2023</a:t>
            </a:fld>
            <a:endParaRPr lang="fr-FR"/>
          </a:p>
        </p:txBody>
      </p:sp>
    </p:spTree>
    <p:extLst>
      <p:ext uri="{BB962C8B-B14F-4D97-AF65-F5344CB8AC3E}">
        <p14:creationId xmlns:p14="http://schemas.microsoft.com/office/powerpoint/2010/main" val="386778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12</a:t>
            </a:fld>
            <a:endParaRPr lang="fr-FR"/>
          </a:p>
        </p:txBody>
      </p:sp>
      <p:sp>
        <p:nvSpPr>
          <p:cNvPr id="5" name="Espace réservé de la date 4">
            <a:extLst>
              <a:ext uri="{FF2B5EF4-FFF2-40B4-BE49-F238E27FC236}">
                <a16:creationId xmlns:a16="http://schemas.microsoft.com/office/drawing/2014/main" id="{AEAE3413-84A0-4925-8CDF-CE6073A5BA15}"/>
              </a:ext>
            </a:extLst>
          </p:cNvPr>
          <p:cNvSpPr>
            <a:spLocks noGrp="1"/>
          </p:cNvSpPr>
          <p:nvPr>
            <p:ph type="dt" idx="1"/>
          </p:nvPr>
        </p:nvSpPr>
        <p:spPr/>
        <p:txBody>
          <a:bodyPr/>
          <a:lstStyle/>
          <a:p>
            <a:pPr rtl="0"/>
            <a:fld id="{11B7A8FB-7901-4DF3-B54B-C6EDC2D5EC05}" type="datetime1">
              <a:rPr lang="fr-FR" smtClean="0"/>
              <a:t>30/05/2023</a:t>
            </a:fld>
            <a:endParaRPr lang="fr-FR"/>
          </a:p>
        </p:txBody>
      </p:sp>
    </p:spTree>
    <p:extLst>
      <p:ext uri="{BB962C8B-B14F-4D97-AF65-F5344CB8AC3E}">
        <p14:creationId xmlns:p14="http://schemas.microsoft.com/office/powerpoint/2010/main" val="240074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13</a:t>
            </a:fld>
            <a:endParaRPr lang="fr-FR"/>
          </a:p>
        </p:txBody>
      </p:sp>
      <p:sp>
        <p:nvSpPr>
          <p:cNvPr id="5" name="Espace réservé de la date 4">
            <a:extLst>
              <a:ext uri="{FF2B5EF4-FFF2-40B4-BE49-F238E27FC236}">
                <a16:creationId xmlns:a16="http://schemas.microsoft.com/office/drawing/2014/main" id="{AEAE3413-84A0-4925-8CDF-CE6073A5BA15}"/>
              </a:ext>
            </a:extLst>
          </p:cNvPr>
          <p:cNvSpPr>
            <a:spLocks noGrp="1"/>
          </p:cNvSpPr>
          <p:nvPr>
            <p:ph type="dt" idx="1"/>
          </p:nvPr>
        </p:nvSpPr>
        <p:spPr/>
        <p:txBody>
          <a:bodyPr/>
          <a:lstStyle/>
          <a:p>
            <a:pPr rtl="0"/>
            <a:fld id="{11B7A8FB-7901-4DF3-B54B-C6EDC2D5EC05}" type="datetime1">
              <a:rPr lang="fr-FR" smtClean="0"/>
              <a:t>30/05/2023</a:t>
            </a:fld>
            <a:endParaRPr lang="fr-FR"/>
          </a:p>
        </p:txBody>
      </p:sp>
    </p:spTree>
    <p:extLst>
      <p:ext uri="{BB962C8B-B14F-4D97-AF65-F5344CB8AC3E}">
        <p14:creationId xmlns:p14="http://schemas.microsoft.com/office/powerpoint/2010/main" val="72882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14</a:t>
            </a:fld>
            <a:endParaRPr lang="fr-FR"/>
          </a:p>
        </p:txBody>
      </p:sp>
      <p:sp>
        <p:nvSpPr>
          <p:cNvPr id="5" name="Espace réservé de la date 4">
            <a:extLst>
              <a:ext uri="{FF2B5EF4-FFF2-40B4-BE49-F238E27FC236}">
                <a16:creationId xmlns:a16="http://schemas.microsoft.com/office/drawing/2014/main" id="{AEAE3413-84A0-4925-8CDF-CE6073A5BA15}"/>
              </a:ext>
            </a:extLst>
          </p:cNvPr>
          <p:cNvSpPr>
            <a:spLocks noGrp="1"/>
          </p:cNvSpPr>
          <p:nvPr>
            <p:ph type="dt" idx="1"/>
          </p:nvPr>
        </p:nvSpPr>
        <p:spPr/>
        <p:txBody>
          <a:bodyPr/>
          <a:lstStyle/>
          <a:p>
            <a:pPr rtl="0"/>
            <a:fld id="{11B7A8FB-7901-4DF3-B54B-C6EDC2D5EC05}" type="datetime1">
              <a:rPr lang="fr-FR" smtClean="0"/>
              <a:t>30/05/2023</a:t>
            </a:fld>
            <a:endParaRPr lang="fr-FR"/>
          </a:p>
        </p:txBody>
      </p:sp>
    </p:spTree>
    <p:extLst>
      <p:ext uri="{BB962C8B-B14F-4D97-AF65-F5344CB8AC3E}">
        <p14:creationId xmlns:p14="http://schemas.microsoft.com/office/powerpoint/2010/main" val="119431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15</a:t>
            </a:fld>
            <a:endParaRPr lang="fr-FR"/>
          </a:p>
        </p:txBody>
      </p:sp>
      <p:sp>
        <p:nvSpPr>
          <p:cNvPr id="5" name="Espace réservé de la date 4">
            <a:extLst>
              <a:ext uri="{FF2B5EF4-FFF2-40B4-BE49-F238E27FC236}">
                <a16:creationId xmlns:a16="http://schemas.microsoft.com/office/drawing/2014/main" id="{3236834A-611E-4010-A1F3-89B4D2C4A949}"/>
              </a:ext>
            </a:extLst>
          </p:cNvPr>
          <p:cNvSpPr>
            <a:spLocks noGrp="1"/>
          </p:cNvSpPr>
          <p:nvPr>
            <p:ph type="dt" idx="1"/>
          </p:nvPr>
        </p:nvSpPr>
        <p:spPr/>
        <p:txBody>
          <a:bodyPr/>
          <a:lstStyle/>
          <a:p>
            <a:pPr rtl="0"/>
            <a:fld id="{A0335CF5-841F-4255-81D4-5576689F16EF}" type="datetime1">
              <a:rPr lang="fr-FR" smtClean="0"/>
              <a:t>30/05/2023</a:t>
            </a:fld>
            <a:endParaRPr lang="fr-FR"/>
          </a:p>
        </p:txBody>
      </p:sp>
    </p:spTree>
    <p:extLst>
      <p:ext uri="{BB962C8B-B14F-4D97-AF65-F5344CB8AC3E}">
        <p14:creationId xmlns:p14="http://schemas.microsoft.com/office/powerpoint/2010/main" val="11475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16</a:t>
            </a:fld>
            <a:endParaRPr lang="fr-FR"/>
          </a:p>
        </p:txBody>
      </p:sp>
      <p:sp>
        <p:nvSpPr>
          <p:cNvPr id="5" name="Espace réservé de la date 4">
            <a:extLst>
              <a:ext uri="{FF2B5EF4-FFF2-40B4-BE49-F238E27FC236}">
                <a16:creationId xmlns:a16="http://schemas.microsoft.com/office/drawing/2014/main" id="{3C0A24FE-7EA0-4AB7-A794-AF7E7158E8D1}"/>
              </a:ext>
            </a:extLst>
          </p:cNvPr>
          <p:cNvSpPr>
            <a:spLocks noGrp="1"/>
          </p:cNvSpPr>
          <p:nvPr>
            <p:ph type="dt" idx="1"/>
          </p:nvPr>
        </p:nvSpPr>
        <p:spPr/>
        <p:txBody>
          <a:bodyPr/>
          <a:lstStyle/>
          <a:p>
            <a:pPr rtl="0"/>
            <a:fld id="{8EB27F4A-103A-4702-9921-7D4D4413A207}" type="datetime1">
              <a:rPr lang="fr-FR" smtClean="0"/>
              <a:t>30/05/2023</a:t>
            </a:fld>
            <a:endParaRPr lang="fr-FR"/>
          </a:p>
        </p:txBody>
      </p:sp>
    </p:spTree>
    <p:extLst>
      <p:ext uri="{BB962C8B-B14F-4D97-AF65-F5344CB8AC3E}">
        <p14:creationId xmlns:p14="http://schemas.microsoft.com/office/powerpoint/2010/main" val="156083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re">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fr-FR" sz="4800"/>
              <a:t>3DFloat</a:t>
            </a:r>
          </a:p>
        </p:txBody>
      </p:sp>
      <p:sp>
        <p:nvSpPr>
          <p:cNvPr id="14" name="Espace réservé d’image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fr-FR"/>
              <a:t>Cliquez sur l'icône pour ajouter une image</a:t>
            </a:r>
          </a:p>
        </p:txBody>
      </p:sp>
      <p:sp>
        <p:nvSpPr>
          <p:cNvPr id="8" name="Oval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nvGrpSpPr>
          <p:cNvPr id="9" name="Groupe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orme libre : Form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1" name="Oval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p:nvSpPr>
          <p:cNvPr id="3" name="Espace réservé du texte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fr-FR"/>
              <a:t>Cliquez pour modifier les styles du texte du masque</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u 3 colonnes">
    <p:spTree>
      <p:nvGrpSpPr>
        <p:cNvPr id="1" name=""/>
        <p:cNvGrpSpPr/>
        <p:nvPr/>
      </p:nvGrpSpPr>
      <p:grpSpPr>
        <a:xfrm>
          <a:off x="0" y="0"/>
          <a:ext cx="0" cy="0"/>
          <a:chOff x="0" y="0"/>
          <a:chExt cx="0" cy="0"/>
        </a:xfrm>
      </p:grpSpPr>
      <p:grpSp>
        <p:nvGrpSpPr>
          <p:cNvPr id="34" name="Groupe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orme libre : Form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dirty="0"/>
            </a:p>
          </p:txBody>
        </p:sp>
        <p:sp>
          <p:nvSpPr>
            <p:cNvPr id="36" name="Forme libre : Form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dirty="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p:nvSpPr>
          <p:cNvPr id="19" name="Forme libre : Form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20" name="Oval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25" name="Oval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5" name="Titr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fr-FR" sz="4800" dirty="0"/>
            </a:lvl1pPr>
          </a:lstStyle>
          <a:p>
            <a:pPr lvl="0" rtl="0">
              <a:lnSpc>
                <a:spcPct val="100000"/>
              </a:lnSpc>
            </a:pPr>
            <a:r>
              <a:rPr lang="fr-FR"/>
              <a:t>Modifiez le style du titre</a:t>
            </a:r>
          </a:p>
        </p:txBody>
      </p:sp>
      <p:sp>
        <p:nvSpPr>
          <p:cNvPr id="16" name="Espace réservé du texte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17" name="Espace réservé du contenu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22" name="Espace réservé du texte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fr-FR" sz="2000" b="0" cap="all" spc="200" baseline="0" dirty="0">
                <a:solidFill>
                  <a:schemeClr val="tx1"/>
                </a:solidFill>
              </a:defRPr>
            </a:lvl1pPr>
          </a:lstStyle>
          <a:p>
            <a:pPr marL="228600" lvl="0" indent="-228600" rtl="0"/>
            <a:r>
              <a:rPr lang="fr-FR"/>
              <a:t>Cliquez pour modifier les styles du texte du masque</a:t>
            </a:r>
          </a:p>
        </p:txBody>
      </p:sp>
      <p:sp>
        <p:nvSpPr>
          <p:cNvPr id="23" name="Espace réservé du contenu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8" name="Espace réservé du texte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fr-FR" sz="2000" b="0" cap="all" spc="200" baseline="0" dirty="0">
                <a:solidFill>
                  <a:schemeClr val="tx1"/>
                </a:solidFill>
              </a:defRPr>
            </a:lvl1pPr>
          </a:lstStyle>
          <a:p>
            <a:pPr marL="228600" lvl="0" indent="-228600" rtl="0"/>
            <a:r>
              <a:rPr lang="fr-FR"/>
              <a:t>Cliquez pour modifier</a:t>
            </a:r>
          </a:p>
        </p:txBody>
      </p:sp>
      <p:sp>
        <p:nvSpPr>
          <p:cNvPr id="21" name="Espace réservé du contenu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4" name="Espace réservé de la date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fr-FR"/>
              <a:t>Mardi 2 février 20XX</a:t>
            </a:r>
            <a:endParaRPr lang="fr-FR" dirty="0"/>
          </a:p>
        </p:txBody>
      </p:sp>
      <p:sp>
        <p:nvSpPr>
          <p:cNvPr id="5" name="Espace réservé du pied de page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fr-FR"/>
              <a:t>Exemple de Texte de Pied de page</a:t>
            </a:r>
          </a:p>
        </p:txBody>
      </p:sp>
      <p:sp>
        <p:nvSpPr>
          <p:cNvPr id="6" name="Espace réservé du numéro de diapositive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ynthèse">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fr-FR"/>
              <a:t>Modifiez le style du titre</a:t>
            </a:r>
          </a:p>
        </p:txBody>
      </p:sp>
      <p:sp>
        <p:nvSpPr>
          <p:cNvPr id="10" name="Espace réservé d’image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fr-FR"/>
              <a:t>Cliquez sur l'icône pour ajouter une image</a:t>
            </a:r>
          </a:p>
        </p:txBody>
      </p:sp>
      <p:sp>
        <p:nvSpPr>
          <p:cNvPr id="7" name="Espace réservé du contenu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fr-FR"/>
              <a:t>Cliquez pour modifier les styles du texte du masque</a:t>
            </a:r>
          </a:p>
        </p:txBody>
      </p:sp>
      <p:sp>
        <p:nvSpPr>
          <p:cNvPr id="2" name="Espace réservé de la date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fr-FR"/>
              <a:t>Mardi 2 février 20XX</a:t>
            </a:r>
          </a:p>
        </p:txBody>
      </p:sp>
      <p:sp>
        <p:nvSpPr>
          <p:cNvPr id="3" name="Espace réservé du pied de page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fr-FR"/>
              <a:t>Exemple de Texte de Pied de page</a:t>
            </a:r>
          </a:p>
        </p:txBody>
      </p:sp>
      <p:sp>
        <p:nvSpPr>
          <p:cNvPr id="4" name="Espace réservé du numéro de diapositive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
        <p:nvSpPr>
          <p:cNvPr id="8" name="Oval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Fermeture">
    <p:spTree>
      <p:nvGrpSpPr>
        <p:cNvPr id="1" name=""/>
        <p:cNvGrpSpPr/>
        <p:nvPr/>
      </p:nvGrpSpPr>
      <p:grpSpPr>
        <a:xfrm>
          <a:off x="0" y="0"/>
          <a:ext cx="0" cy="0"/>
          <a:chOff x="0" y="0"/>
          <a:chExt cx="0" cy="0"/>
        </a:xfrm>
      </p:grpSpPr>
      <p:sp>
        <p:nvSpPr>
          <p:cNvPr id="28" name="Titr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fr-FR"/>
              <a:t>Modifiez le style du titre</a:t>
            </a:r>
            <a:endParaRPr lang="fr-FR" dirty="0"/>
          </a:p>
        </p:txBody>
      </p:sp>
      <p:sp>
        <p:nvSpPr>
          <p:cNvPr id="31" name="Sous-titr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fr-FR">
                <a:solidFill>
                  <a:schemeClr val="tx1">
                    <a:alpha val="60000"/>
                  </a:schemeClr>
                </a:solidFill>
              </a:rPr>
              <a:t>Modifiez le style des sous-titres du masque</a:t>
            </a:r>
            <a:endParaRPr lang="fr-FR" dirty="0">
              <a:solidFill>
                <a:schemeClr val="tx1">
                  <a:alpha val="60000"/>
                </a:schemeClr>
              </a:solidFill>
            </a:endParaRPr>
          </a:p>
        </p:txBody>
      </p:sp>
      <p:sp>
        <p:nvSpPr>
          <p:cNvPr id="40" name="Espace réservé d’image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fr-FR"/>
              <a:t>Cliquez sur l'icône pour ajouter une image</a:t>
            </a:r>
            <a:endParaRPr lang="fr-FR" dirty="0"/>
          </a:p>
        </p:txBody>
      </p:sp>
      <p:sp>
        <p:nvSpPr>
          <p:cNvPr id="42" name="Espace réservé d’image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fr-FR"/>
              <a:t>Cliquez sur l'icône pour ajouter une image</a:t>
            </a:r>
          </a:p>
        </p:txBody>
      </p:sp>
      <p:grpSp>
        <p:nvGrpSpPr>
          <p:cNvPr id="43" name="Groupe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orme libre : Form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a:solidFill>
                  <a:schemeClr val="tx1"/>
                </a:solidFill>
              </a:endParaRPr>
            </a:p>
          </p:txBody>
        </p:sp>
        <p:sp>
          <p:nvSpPr>
            <p:cNvPr id="45" name="Oval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46" name="Forme libre : Form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a:solidFill>
                  <a:schemeClr val="tx1"/>
                </a:solidFill>
              </a:endParaRPr>
            </a:p>
          </p:txBody>
        </p:sp>
      </p:grpSp>
      <p:grpSp>
        <p:nvGrpSpPr>
          <p:cNvPr id="15" name="Groupe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orme libre : Form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21" name="Oval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p:nvSpPr>
          <p:cNvPr id="5" name="Espace réservé de la date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fr-FR"/>
              <a:t>Mardi 2 février 20XX</a:t>
            </a:r>
          </a:p>
        </p:txBody>
      </p:sp>
      <p:sp>
        <p:nvSpPr>
          <p:cNvPr id="6" name="Espace réservé du pied de page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fr-FR"/>
              <a:t>Exemple de Texte de Pied de page</a:t>
            </a:r>
          </a:p>
        </p:txBody>
      </p:sp>
      <p:sp>
        <p:nvSpPr>
          <p:cNvPr id="7" name="Espace réservé du numéro de diapositive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
        <p:nvSpPr>
          <p:cNvPr id="17" name="Oval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fr-FR"/>
              <a:t>Modifiez le style du titre</a:t>
            </a:r>
            <a:endParaRPr lang="fr-FR" dirty="0"/>
          </a:p>
        </p:txBody>
      </p:sp>
      <p:sp>
        <p:nvSpPr>
          <p:cNvPr id="3" name="Sous-titr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4" name="Espace réservé de la date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fr-FR"/>
              <a:t>Mardi 2 février 20XX</a:t>
            </a:r>
            <a:endParaRPr lang="fr-FR" dirty="0"/>
          </a:p>
        </p:txBody>
      </p:sp>
      <p:sp>
        <p:nvSpPr>
          <p:cNvPr id="5" name="Espace réservé du pied de page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fr-FR"/>
              <a:t>Exemple de Texte de Pied de page</a:t>
            </a:r>
          </a:p>
        </p:txBody>
      </p:sp>
      <p:sp>
        <p:nvSpPr>
          <p:cNvPr id="6" name="Espace réservé du numéro de diapositive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
        <p:nvSpPr>
          <p:cNvPr id="19" name="Forme libre : Form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20" name="Oval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25" name="Oval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nvGrpSpPr>
          <p:cNvPr id="34" name="Groupe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orme libre : Form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dirty="0"/>
            </a:p>
          </p:txBody>
        </p:sp>
        <p:sp>
          <p:nvSpPr>
            <p:cNvPr id="36" name="Forme libre : Form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dirty="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2" name="Oval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nvGrpSpPr>
          <p:cNvPr id="13" name="Groupe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orme libre : Form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21" name="Oval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p:nvSpPr>
          <p:cNvPr id="2" name="Titr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fr-FR"/>
              <a:t>Modifiez le style du titre</a:t>
            </a:r>
            <a:endParaRPr lang="fr-FR" dirty="0"/>
          </a:p>
        </p:txBody>
      </p:sp>
      <p:sp>
        <p:nvSpPr>
          <p:cNvPr id="3" name="Espace réservé du contenu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contenu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fr-FR"/>
              <a:t>Mardi 2 février 20XX</a:t>
            </a:r>
          </a:p>
        </p:txBody>
      </p:sp>
      <p:sp>
        <p:nvSpPr>
          <p:cNvPr id="6" name="Espace réservé du pied de page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fr-FR"/>
              <a:t>Exemple de Texte de Pied de page</a:t>
            </a:r>
          </a:p>
        </p:txBody>
      </p:sp>
      <p:sp>
        <p:nvSpPr>
          <p:cNvPr id="7" name="Espace réservé du numéro de diapositive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fr-FR"/>
              <a:t>Mardi 2 février 20XX</a:t>
            </a:r>
          </a:p>
        </p:txBody>
      </p:sp>
      <p:sp>
        <p:nvSpPr>
          <p:cNvPr id="3" name="Espace réservé du pied de page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fr-FR"/>
              <a:t>Exemple de Texte de Pied de page</a:t>
            </a:r>
          </a:p>
        </p:txBody>
      </p:sp>
      <p:sp>
        <p:nvSpPr>
          <p:cNvPr id="4" name="Espace réservé du numéro de diapositive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orme libre : Form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2" name="Oval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p:nvSpPr>
          <p:cNvPr id="2" name="Titr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fr-FR"/>
              <a:t>Modifiez le style du titre</a:t>
            </a:r>
            <a:endParaRPr lang="fr-FR" dirty="0"/>
          </a:p>
        </p:txBody>
      </p:sp>
      <p:sp>
        <p:nvSpPr>
          <p:cNvPr id="3" name="Espace réservé du contenu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texte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
        <p:nvSpPr>
          <p:cNvPr id="5" name="Espace réservé de la date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fr-FR"/>
              <a:t>Mardi 2 février 20XX</a:t>
            </a:r>
          </a:p>
        </p:txBody>
      </p:sp>
      <p:sp>
        <p:nvSpPr>
          <p:cNvPr id="6" name="Espace réservé du pied de page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fr-FR"/>
              <a:t>Exemple de Texte de Pied de page</a:t>
            </a:r>
          </a:p>
        </p:txBody>
      </p:sp>
      <p:sp>
        <p:nvSpPr>
          <p:cNvPr id="7" name="Espace réservé du numéro de diapositive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fr-FR"/>
              <a:t>Cliquez pour ajouter un titre</a:t>
            </a:r>
          </a:p>
        </p:txBody>
      </p:sp>
      <p:sp>
        <p:nvSpPr>
          <p:cNvPr id="7" name="Espace réservé du contenu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fr-FR" sz="1600"/>
              <a:t>Cliquer pour ajouter du texte</a:t>
            </a:r>
          </a:p>
        </p:txBody>
      </p:sp>
      <p:sp>
        <p:nvSpPr>
          <p:cNvPr id="17" name="Espace réservé d’image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fr-FR"/>
              <a:t>Cliquez sur l'icône pour ajouter une image</a:t>
            </a:r>
          </a:p>
        </p:txBody>
      </p:sp>
      <p:sp>
        <p:nvSpPr>
          <p:cNvPr id="22" name="Espace réservé d’image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fr-FR"/>
              <a:t>Cliquez sur l'icône pour ajouter une image</a:t>
            </a:r>
          </a:p>
        </p:txBody>
      </p:sp>
      <p:sp>
        <p:nvSpPr>
          <p:cNvPr id="25" name="Espace réservé d’image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fr-FR"/>
              <a:t>Cliquez sur l'icône pour ajouter une image</a:t>
            </a:r>
          </a:p>
        </p:txBody>
      </p:sp>
      <p:sp>
        <p:nvSpPr>
          <p:cNvPr id="2" name="Espace réservé de la date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fr-FR"/>
              <a:t>Mardi 2 février 20XX</a:t>
            </a:r>
          </a:p>
        </p:txBody>
      </p:sp>
      <p:sp>
        <p:nvSpPr>
          <p:cNvPr id="3" name="Espace réservé du pied de page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fr-FR"/>
              <a:t>Exemple de Texte de Pied de page</a:t>
            </a:r>
          </a:p>
        </p:txBody>
      </p:sp>
      <p:sp>
        <p:nvSpPr>
          <p:cNvPr id="4" name="Espace réservé du numéro de diapositive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
        <p:nvSpPr>
          <p:cNvPr id="6" name="Oval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nvGrpSpPr>
          <p:cNvPr id="10" name="Groupe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orme libre : Form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2" name="Oval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fr-FR"/>
              <a:t>Modifiez le style du titre</a:t>
            </a:r>
            <a:endParaRPr lang="fr-FR" dirty="0"/>
          </a:p>
        </p:txBody>
      </p:sp>
      <p:sp>
        <p:nvSpPr>
          <p:cNvPr id="12" name="Espace réservé d’image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fr-FR"/>
              <a:t>Cliquez sur l'icône pour ajouter une image</a:t>
            </a:r>
          </a:p>
        </p:txBody>
      </p:sp>
      <p:sp>
        <p:nvSpPr>
          <p:cNvPr id="18" name="Espace réservé d’image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fr-FR"/>
              <a:t>Cliquez sur l'icône pour ajouter une image</a:t>
            </a:r>
          </a:p>
        </p:txBody>
      </p:sp>
      <p:sp>
        <p:nvSpPr>
          <p:cNvPr id="19" name="Espace réservé d’image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fr-FR"/>
              <a:t>Cliquez sur l'icône pour ajouter une image</a:t>
            </a:r>
          </a:p>
        </p:txBody>
      </p:sp>
      <p:sp>
        <p:nvSpPr>
          <p:cNvPr id="20" name="Espace réservé d’image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fr-FR"/>
              <a:t>Cliquez sur l'icône pour ajouter une image</a:t>
            </a:r>
          </a:p>
        </p:txBody>
      </p:sp>
      <p:sp>
        <p:nvSpPr>
          <p:cNvPr id="2" name="Espace réservé de la date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fr-FR"/>
              <a:t>Mardi 2 février 20XX</a:t>
            </a:r>
          </a:p>
        </p:txBody>
      </p:sp>
      <p:sp>
        <p:nvSpPr>
          <p:cNvPr id="3" name="Espace réservé du pied de page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fr-FR"/>
              <a:t>Exemple de Texte de Pied de page</a:t>
            </a:r>
          </a:p>
        </p:txBody>
      </p:sp>
      <p:sp>
        <p:nvSpPr>
          <p:cNvPr id="4" name="Espace réservé du numéro de diapositive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
        <p:nvSpPr>
          <p:cNvPr id="11" name="Espace réservé du contenu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fr-FR"/>
              <a:t>Cliquez pour modifier les styles du texte du masque</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aut de section">
    <p:bg>
      <p:bgRef idx="1001">
        <a:schemeClr val="bg1"/>
      </p:bgRef>
    </p:bg>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fr-FR"/>
              <a:t>Cliquez sur l'icône pour ajouter une image</a:t>
            </a:r>
          </a:p>
        </p:txBody>
      </p:sp>
      <p:sp>
        <p:nvSpPr>
          <p:cNvPr id="4" name="Espace réservé de la date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fr-FR"/>
              <a:t>Mardi 2 février 20XX</a:t>
            </a:r>
          </a:p>
        </p:txBody>
      </p:sp>
      <p:sp>
        <p:nvSpPr>
          <p:cNvPr id="5" name="Espace réservé du pied de page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fr-FR"/>
              <a:t>Exemple de Texte de Pied de page</a:t>
            </a:r>
          </a:p>
        </p:txBody>
      </p:sp>
      <p:sp>
        <p:nvSpPr>
          <p:cNvPr id="6" name="Espace réservé du numéro de diapositive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fr-FR" smtClean="0"/>
              <a:t>‹N°›</a:t>
            </a:fld>
            <a:endParaRPr lang="fr-FR"/>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5" name="Titr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fr-FR"/>
              <a:t>Modifiez le style du titre</a:t>
            </a:r>
            <a:endParaRPr lang="fr-FR" dirty="0"/>
          </a:p>
        </p:txBody>
      </p:sp>
      <p:sp>
        <p:nvSpPr>
          <p:cNvPr id="16" name="Sous-titr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fr-FR">
                <a:solidFill>
                  <a:schemeClr val="tx1">
                    <a:alpha val="60000"/>
                  </a:schemeClr>
                </a:solidFill>
              </a:rPr>
              <a:t>Modifiez le style des sous-titres du masque</a:t>
            </a:r>
            <a:endParaRPr lang="fr-FR"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aut de section">
    <p:bg>
      <p:bgRef idx="1001">
        <a:schemeClr val="bg1"/>
      </p:bgRef>
    </p:bg>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fr-FR"/>
              <a:t>Cliquez sur l'icône pour ajouter une image</a:t>
            </a:r>
          </a:p>
        </p:txBody>
      </p:sp>
      <p:sp>
        <p:nvSpPr>
          <p:cNvPr id="16" name="Sous-titr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fr-FR">
                <a:solidFill>
                  <a:schemeClr val="tx1">
                    <a:alpha val="60000"/>
                  </a:schemeClr>
                </a:solidFill>
              </a:rPr>
              <a:t>Modifiez le style des sous-titres du masque</a:t>
            </a:r>
            <a:endParaRPr lang="fr-FR" dirty="0">
              <a:solidFill>
                <a:schemeClr val="tx1">
                  <a:alpha val="60000"/>
                </a:schemeClr>
              </a:solidFill>
            </a:endParaRPr>
          </a:p>
        </p:txBody>
      </p:sp>
      <p:sp>
        <p:nvSpPr>
          <p:cNvPr id="15" name="Titr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fr-FR"/>
              <a:t>Modifiez le style du titre</a:t>
            </a:r>
            <a:endParaRPr lang="fr-FR"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ronologie du tableau graphique">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orme libre : Form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dirty="0">
                <a:solidFill>
                  <a:schemeClr val="tx1"/>
                </a:solidFill>
              </a:endParaRPr>
            </a:p>
          </p:txBody>
        </p:sp>
        <p:sp>
          <p:nvSpPr>
            <p:cNvPr id="14" name="Oval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5" name="Oval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6" name="Forme libre : Form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dirty="0">
                <a:solidFill>
                  <a:schemeClr val="tx1"/>
                </a:solidFill>
              </a:endParaRPr>
            </a:p>
          </p:txBody>
        </p:sp>
      </p:grpSp>
      <p:sp>
        <p:nvSpPr>
          <p:cNvPr id="2" name="Titr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fr-FR" dirty="0"/>
            </a:lvl1pPr>
          </a:lstStyle>
          <a:p>
            <a:pPr lvl="0" rtl="0">
              <a:lnSpc>
                <a:spcPct val="100000"/>
              </a:lnSpc>
            </a:pPr>
            <a:r>
              <a:rPr lang="fr-FR"/>
              <a:t>Modifiez le style du titre</a:t>
            </a:r>
          </a:p>
        </p:txBody>
      </p:sp>
      <p:sp>
        <p:nvSpPr>
          <p:cNvPr id="3" name="Espace réservé du contenu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fr-FR"/>
              <a:t>Mardi 2 février 20XX</a:t>
            </a:r>
          </a:p>
        </p:txBody>
      </p:sp>
      <p:sp>
        <p:nvSpPr>
          <p:cNvPr id="5" name="Espace réservé du pied de page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fr-FR"/>
              <a:t>Exemple de Texte de Pied de page</a:t>
            </a:r>
          </a:p>
        </p:txBody>
      </p:sp>
      <p:sp>
        <p:nvSpPr>
          <p:cNvPr id="6" name="Espace réservé du numéro de diapositive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tion">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fr-FR"/>
              <a:t>Modifiez le style du titre</a:t>
            </a:r>
            <a:endParaRPr lang="fr-FR" dirty="0"/>
          </a:p>
        </p:txBody>
      </p:sp>
      <p:grpSp>
        <p:nvGrpSpPr>
          <p:cNvPr id="8" name="Groupe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orme libre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0" name="Forme libre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1" name="Forme libre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p:nvSpPr>
          <p:cNvPr id="12" name="Oval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7" name="Espace réservé du contenu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fr-FR"/>
              <a:t>Cliquez pour modifier les styles du texte du masque</a:t>
            </a:r>
          </a:p>
        </p:txBody>
      </p:sp>
      <p:sp>
        <p:nvSpPr>
          <p:cNvPr id="15" name="Espace réservé d’image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fr-FR"/>
              <a:t>Cliquez sur l'icône pour ajouter une image</a:t>
            </a:r>
          </a:p>
        </p:txBody>
      </p:sp>
      <p:sp>
        <p:nvSpPr>
          <p:cNvPr id="2" name="Espace réservé de la date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fr-FR"/>
              <a:t>Mardi 2 février 20XX</a:t>
            </a:r>
          </a:p>
        </p:txBody>
      </p:sp>
      <p:sp>
        <p:nvSpPr>
          <p:cNvPr id="3" name="Espace réservé du pied de page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fr-FR"/>
              <a:t>Exemple de Texte de Pied de page</a:t>
            </a:r>
          </a:p>
        </p:txBody>
      </p:sp>
      <p:sp>
        <p:nvSpPr>
          <p:cNvPr id="4" name="Espace réservé du numéro de diapositive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Équip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a:p>
        </p:txBody>
      </p:sp>
      <p:sp>
        <p:nvSpPr>
          <p:cNvPr id="34" name="Oval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40" name="Titr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fr-FR"/>
              <a:t>Équipe</a:t>
            </a:r>
          </a:p>
        </p:txBody>
      </p:sp>
      <p:grpSp>
        <p:nvGrpSpPr>
          <p:cNvPr id="51" name="Groupe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orme libre : Form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a:p>
          </p:txBody>
        </p:sp>
        <p:sp>
          <p:nvSpPr>
            <p:cNvPr id="53" name="Forme libre : Form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a:solidFill>
                  <a:schemeClr val="tx1"/>
                </a:solidFill>
              </a:endParaRPr>
            </a:p>
          </p:txBody>
        </p:sp>
        <p:sp>
          <p:nvSpPr>
            <p:cNvPr id="54" name="Oval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55" name="Oval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p:nvSpPr>
          <p:cNvPr id="56" name="Espace réservé d’image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fr-FR"/>
              <a:t>Cliquez sur l'icône pour ajouter une image</a:t>
            </a:r>
          </a:p>
        </p:txBody>
      </p:sp>
      <p:sp>
        <p:nvSpPr>
          <p:cNvPr id="57" name="Espace réservé d’image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fr-FR"/>
              <a:t>Cliquez sur l'icône pour ajouter une image</a:t>
            </a:r>
          </a:p>
        </p:txBody>
      </p:sp>
      <p:sp>
        <p:nvSpPr>
          <p:cNvPr id="58" name="Espace réservé d’image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fr-FR"/>
              <a:t>Cliquez sur l'icône pour ajouter une image</a:t>
            </a:r>
            <a:endParaRPr lang="fr-FR" dirty="0"/>
          </a:p>
        </p:txBody>
      </p:sp>
      <p:sp>
        <p:nvSpPr>
          <p:cNvPr id="59" name="Espace réservé d’image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fr-FR"/>
              <a:t>Cliquez sur l'icône pour ajouter une image</a:t>
            </a:r>
          </a:p>
        </p:txBody>
      </p:sp>
      <p:sp>
        <p:nvSpPr>
          <p:cNvPr id="63" name="Espace réservé du texte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fr-FR"/>
              <a:t>Nom</a:t>
            </a:r>
          </a:p>
        </p:txBody>
      </p:sp>
      <p:sp>
        <p:nvSpPr>
          <p:cNvPr id="61" name="Espace réservé du texte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fr-FR"/>
              <a:t>Titre</a:t>
            </a:r>
          </a:p>
        </p:txBody>
      </p:sp>
      <p:sp>
        <p:nvSpPr>
          <p:cNvPr id="65" name="Espace réservé du texte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fr-FR"/>
              <a:t>Nom</a:t>
            </a:r>
          </a:p>
        </p:txBody>
      </p:sp>
      <p:sp>
        <p:nvSpPr>
          <p:cNvPr id="64" name="Espace réservé du texte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fr-FR"/>
              <a:t>Titre</a:t>
            </a:r>
          </a:p>
        </p:txBody>
      </p:sp>
      <p:sp>
        <p:nvSpPr>
          <p:cNvPr id="67" name="Espace réservé du texte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fr-FR"/>
              <a:t>Nom</a:t>
            </a:r>
          </a:p>
        </p:txBody>
      </p:sp>
      <p:sp>
        <p:nvSpPr>
          <p:cNvPr id="66" name="Espace réservé du texte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fr-FR"/>
              <a:t>Titre</a:t>
            </a:r>
          </a:p>
        </p:txBody>
      </p:sp>
      <p:sp>
        <p:nvSpPr>
          <p:cNvPr id="69" name="Espace réservé du texte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fr-FR"/>
              <a:t>Nom</a:t>
            </a:r>
          </a:p>
        </p:txBody>
      </p:sp>
      <p:sp>
        <p:nvSpPr>
          <p:cNvPr id="68" name="Espace réservé du texte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fr-FR"/>
              <a:t>Titre</a:t>
            </a:r>
          </a:p>
        </p:txBody>
      </p:sp>
      <p:sp>
        <p:nvSpPr>
          <p:cNvPr id="4" name="Espace réservé de la date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fr-FR"/>
              <a:t>Mardi 2 février 20XX</a:t>
            </a:r>
            <a:endParaRPr lang="fr-FR" dirty="0"/>
          </a:p>
        </p:txBody>
      </p:sp>
      <p:sp>
        <p:nvSpPr>
          <p:cNvPr id="5" name="Espace réservé du pied de page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fr-FR"/>
              <a:t>Exemple de Texte de Pied de page</a:t>
            </a:r>
          </a:p>
        </p:txBody>
      </p:sp>
      <p:sp>
        <p:nvSpPr>
          <p:cNvPr id="6" name="Espace réservé du numéro de diapositive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u 2 colonnes (diapositive de comparaison)">
    <p:spTree>
      <p:nvGrpSpPr>
        <p:cNvPr id="1" name=""/>
        <p:cNvGrpSpPr/>
        <p:nvPr/>
      </p:nvGrpSpPr>
      <p:grpSpPr>
        <a:xfrm>
          <a:off x="0" y="0"/>
          <a:ext cx="0" cy="0"/>
          <a:chOff x="0" y="0"/>
          <a:chExt cx="0" cy="0"/>
        </a:xfrm>
      </p:grpSpPr>
      <p:sp>
        <p:nvSpPr>
          <p:cNvPr id="12" name="Oval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fr-FR"/>
          </a:p>
        </p:txBody>
      </p:sp>
      <p:sp>
        <p:nvSpPr>
          <p:cNvPr id="2" name="Titr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fr-FR" sz="4800" dirty="0"/>
            </a:lvl1pPr>
          </a:lstStyle>
          <a:p>
            <a:pPr lvl="0" rtl="0">
              <a:lnSpc>
                <a:spcPct val="100000"/>
              </a:lnSpc>
            </a:pPr>
            <a:r>
              <a:rPr lang="fr-FR"/>
              <a:t>Modifiez le style du titre</a:t>
            </a:r>
          </a:p>
        </p:txBody>
      </p:sp>
      <p:sp>
        <p:nvSpPr>
          <p:cNvPr id="3" name="Espace réservé du texte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texte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fr-FR" sz="1400" b="0" cap="all" spc="200" baseline="0" dirty="0">
                <a:solidFill>
                  <a:schemeClr val="tx1"/>
                </a:solidFill>
              </a:defRPr>
            </a:lvl1pPr>
          </a:lstStyle>
          <a:p>
            <a:pPr marL="228600" lvl="0" indent="-228600" rtl="0"/>
            <a:r>
              <a:rPr lang="fr-FR"/>
              <a:t>Cliquez pour modifier les styles du texte du masque</a:t>
            </a:r>
          </a:p>
        </p:txBody>
      </p:sp>
      <p:sp>
        <p:nvSpPr>
          <p:cNvPr id="6" name="Espace réservé du contenu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7" name="Espace réservé de la date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fr-FR"/>
              <a:t>Mardi 2 février 20XX</a:t>
            </a:r>
          </a:p>
        </p:txBody>
      </p:sp>
      <p:sp>
        <p:nvSpPr>
          <p:cNvPr id="8" name="Espace réservé du pied de page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fr-FR"/>
              <a:t>Exemple de Texte de Pied de page</a:t>
            </a:r>
          </a:p>
        </p:txBody>
      </p:sp>
      <p:sp>
        <p:nvSpPr>
          <p:cNvPr id="9" name="Espace réservé du numéro de diapositive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fr-FR" smtClean="0"/>
              <a:t>‹N°›</a:t>
            </a:fld>
            <a:endParaRPr lang="fr-FR"/>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fr-FR"/>
              <a:t>Modifiez le style du titre</a:t>
            </a:r>
            <a:endParaRPr lang="fr-FR" dirty="0"/>
          </a:p>
        </p:txBody>
      </p:sp>
      <p:sp>
        <p:nvSpPr>
          <p:cNvPr id="3" name="Espace réservé du texte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4" name="Espace réservé de la date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fr-FR"/>
              <a:t>Mardi 2 février 20XX</a:t>
            </a:r>
            <a:endParaRPr lang="fr-FR" dirty="0"/>
          </a:p>
        </p:txBody>
      </p:sp>
      <p:sp>
        <p:nvSpPr>
          <p:cNvPr id="5" name="Espace réservé du pied de page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fr-FR"/>
              <a:t>Exemple de Texte de Pied de page</a:t>
            </a:r>
            <a:endParaRPr lang="fr-FR" dirty="0"/>
          </a:p>
        </p:txBody>
      </p:sp>
      <p:sp>
        <p:nvSpPr>
          <p:cNvPr id="6" name="Espace réservé du numéro de diapositive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fr-FR" smtClean="0"/>
              <a:pPr rtl="0"/>
              <a:t>‹N°›</a:t>
            </a:fld>
            <a:endParaRPr lang="fr-FR"/>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jpe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5.jpe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jpeg"/><Relationship Id="rId11" Type="http://schemas.openxmlformats.org/officeDocument/2006/relationships/image" Target="../media/image33.png"/><Relationship Id="rId5" Type="http://schemas.openxmlformats.org/officeDocument/2006/relationships/image" Target="../media/image26.jpeg"/><Relationship Id="rId10" Type="http://schemas.openxmlformats.org/officeDocument/2006/relationships/image" Target="../media/image32.png"/><Relationship Id="rId4" Type="http://schemas.openxmlformats.org/officeDocument/2006/relationships/image" Target="../media/image25.jpeg"/><Relationship Id="rId9" Type="http://schemas.openxmlformats.org/officeDocument/2006/relationships/image" Target="../media/image31.png"/><Relationship Id="rId14"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jpe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jpe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26.jpeg"/><Relationship Id="rId10" Type="http://schemas.openxmlformats.org/officeDocument/2006/relationships/image" Target="../media/image3.jpeg"/><Relationship Id="rId4" Type="http://schemas.openxmlformats.org/officeDocument/2006/relationships/image" Target="../media/image25.jpe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49.jpe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8.jpe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1.jpeg"/><Relationship Id="rId11" Type="http://schemas.openxmlformats.org/officeDocument/2006/relationships/image" Target="../media/image62.png"/><Relationship Id="rId5" Type="http://schemas.openxmlformats.org/officeDocument/2006/relationships/image" Target="../media/image50.jpe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9.jpeg"/><Relationship Id="rId9" Type="http://schemas.openxmlformats.org/officeDocument/2006/relationships/image" Target="../media/image60.png"/><Relationship Id="rId14"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7.jpe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67.jpeg"/><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7.jpe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67.jpeg"/><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7.jpeg"/><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mailto:cyril.bgs.dev@gmail.com" TargetMode="External"/><Relationship Id="rId1" Type="http://schemas.openxmlformats.org/officeDocument/2006/relationships/slideLayout" Target="../slideLayouts/slideLayout12.xml"/><Relationship Id="rId4" Type="http://schemas.openxmlformats.org/officeDocument/2006/relationships/image" Target="../media/image9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orme libre : Form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36" name="Oval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38" name="Oval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nvGrpSpPr>
          <p:cNvPr id="40" name="Groupe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orme libre : Form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2" name="Forme libre : Form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tx1"/>
                </a:solidFill>
              </a:endParaRPr>
            </a:p>
          </p:txBody>
        </p:sp>
        <p:sp>
          <p:nvSpPr>
            <p:cNvPr id="43" name="Oval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44" name="Oval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8" name="Espace réservé d’image 7" descr="Arrière-plan numérique Point de données">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6" name="Sous-titre 15">
            <a:extLst>
              <a:ext uri="{FF2B5EF4-FFF2-40B4-BE49-F238E27FC236}">
                <a16:creationId xmlns:a16="http://schemas.microsoft.com/office/drawing/2014/main" id="{4BDCF583-1D5D-4235-97C2-39272B80A0B1}"/>
              </a:ext>
            </a:extLst>
          </p:cNvPr>
          <p:cNvSpPr>
            <a:spLocks noGrp="1"/>
          </p:cNvSpPr>
          <p:nvPr>
            <p:ph type="subTitle" idx="1"/>
          </p:nvPr>
        </p:nvSpPr>
        <p:spPr>
          <a:xfrm>
            <a:off x="7285293" y="6312249"/>
            <a:ext cx="2083887" cy="389926"/>
          </a:xfrm>
        </p:spPr>
        <p:txBody>
          <a:bodyPr vert="horz" wrap="square" lIns="0" tIns="0" rIns="0" bIns="0" rtlCol="0">
            <a:normAutofit/>
          </a:bodyPr>
          <a:lstStyle/>
          <a:p>
            <a:pPr marL="0" indent="0" rtl="0">
              <a:lnSpc>
                <a:spcPct val="100000"/>
              </a:lnSpc>
              <a:buNone/>
            </a:pPr>
            <a:r>
              <a:rPr lang="fr-FR" kern="1200" dirty="0">
                <a:latin typeface="+mn-lt"/>
                <a:ea typeface="+mn-ea"/>
                <a:cs typeface="+mn-cs"/>
              </a:rPr>
              <a:t>Cyril Bourgeois</a:t>
            </a:r>
          </a:p>
        </p:txBody>
      </p:sp>
      <p:sp>
        <p:nvSpPr>
          <p:cNvPr id="2" name="Espace réservé de la date 1">
            <a:extLst>
              <a:ext uri="{FF2B5EF4-FFF2-40B4-BE49-F238E27FC236}">
                <a16:creationId xmlns:a16="http://schemas.microsoft.com/office/drawing/2014/main" id="{2910D835-B454-4270-BB35-86A187307E6F}"/>
              </a:ext>
            </a:extLst>
          </p:cNvPr>
          <p:cNvSpPr>
            <a:spLocks noGrp="1"/>
          </p:cNvSpPr>
          <p:nvPr>
            <p:ph type="dt" sz="half" idx="10"/>
          </p:nvPr>
        </p:nvSpPr>
        <p:spPr/>
        <p:txBody>
          <a:bodyPr rtlCol="0"/>
          <a:lstStyle/>
          <a:p>
            <a:pPr rtl="0"/>
            <a:r>
              <a:rPr lang="fr-FR" dirty="0"/>
              <a:t>Lundi 29 Mai 2023</a:t>
            </a:r>
          </a:p>
        </p:txBody>
      </p:sp>
      <p:sp>
        <p:nvSpPr>
          <p:cNvPr id="4" name="Espace réservé du numéro de diapositive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rtlCol="0"/>
          <a:lstStyle/>
          <a:p>
            <a:pPr rtl="0"/>
            <a:fld id="{DBA1B0FB-D917-4C8C-928F-313BD683BF39}" type="slidenum">
              <a:rPr lang="fr-FR" smtClean="0"/>
              <a:t>1</a:t>
            </a:fld>
            <a:endParaRPr lang="fr-FR"/>
          </a:p>
        </p:txBody>
      </p:sp>
      <p:sp>
        <p:nvSpPr>
          <p:cNvPr id="5" name="Titre 1">
            <a:extLst>
              <a:ext uri="{FF2B5EF4-FFF2-40B4-BE49-F238E27FC236}">
                <a16:creationId xmlns:a16="http://schemas.microsoft.com/office/drawing/2014/main" id="{FF9964A9-9B05-B579-4166-780E9AEEB56E}"/>
              </a:ext>
            </a:extLst>
          </p:cNvPr>
          <p:cNvSpPr txBox="1">
            <a:spLocks/>
          </p:cNvSpPr>
          <p:nvPr/>
        </p:nvSpPr>
        <p:spPr>
          <a:xfrm>
            <a:off x="634807" y="1824456"/>
            <a:ext cx="6165489" cy="1256927"/>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fr-FR" sz="6400" kern="1200">
                <a:solidFill>
                  <a:schemeClr val="tx1"/>
                </a:solidFill>
                <a:latin typeface="+mj-lt"/>
                <a:ea typeface="+mj-ea"/>
                <a:cs typeface="+mj-cs"/>
              </a:defRPr>
            </a:lvl1pPr>
          </a:lstStyle>
          <a:p>
            <a:r>
              <a:rPr lang="fr-FR" sz="3200" dirty="0">
                <a:solidFill>
                  <a:schemeClr val="tx1">
                    <a:lumMod val="85000"/>
                  </a:schemeClr>
                </a:solidFill>
              </a:rPr>
              <a:t>Consommation énergétique et émissions de gaz à effet de serre</a:t>
            </a:r>
          </a:p>
        </p:txBody>
      </p:sp>
    </p:spTree>
    <p:extLst>
      <p:ext uri="{BB962C8B-B14F-4D97-AF65-F5344CB8AC3E}">
        <p14:creationId xmlns:p14="http://schemas.microsoft.com/office/powerpoint/2010/main" val="56002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23418ADF-358F-4647-A511-FCFFEDA83429}"/>
              </a:ext>
            </a:extLst>
          </p:cNvPr>
          <p:cNvSpPr>
            <a:spLocks noGrp="1"/>
          </p:cNvSpPr>
          <p:nvPr>
            <p:ph type="title"/>
          </p:nvPr>
        </p:nvSpPr>
        <p:spPr>
          <a:xfrm>
            <a:off x="293410" y="3984896"/>
            <a:ext cx="4500562" cy="721748"/>
          </a:xfrm>
        </p:spPr>
        <p:txBody>
          <a:bodyPr rtlCol="0"/>
          <a:lstStyle/>
          <a:p>
            <a:pPr rtl="0"/>
            <a:r>
              <a:rPr lang="fr-FR" dirty="0" err="1"/>
              <a:t>Preprocessing</a:t>
            </a:r>
            <a:endParaRPr lang="fr-FR" dirty="0"/>
          </a:p>
        </p:txBody>
      </p:sp>
      <p:pic>
        <p:nvPicPr>
          <p:cNvPr id="18" name="Espace réservé d’image 17" descr="Un groupe de personnes assises à une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Espace réservé d’image 19" descr="Arrière-plan numérique Point de données">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Espace réservé d’image 24" descr="Écran Graphique Numérique">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Espace réservé de la date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10</a:t>
            </a:fld>
            <a:endParaRPr lang="fr-FR"/>
          </a:p>
        </p:txBody>
      </p:sp>
      <p:pic>
        <p:nvPicPr>
          <p:cNvPr id="23" name="Espace réservé d’image 22" descr="Personne dessinant sur un tableau blanc">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Espace réservé du contenu 11">
            <a:extLst>
              <a:ext uri="{FF2B5EF4-FFF2-40B4-BE49-F238E27FC236}">
                <a16:creationId xmlns:a16="http://schemas.microsoft.com/office/drawing/2014/main" id="{E5127060-CDBF-435F-9009-A5451CCE305D}"/>
              </a:ext>
            </a:extLst>
          </p:cNvPr>
          <p:cNvSpPr>
            <a:spLocks noGrp="1"/>
          </p:cNvSpPr>
          <p:nvPr>
            <p:ph sz="quarter" idx="15"/>
          </p:nvPr>
        </p:nvSpPr>
        <p:spPr>
          <a:xfrm>
            <a:off x="5378118" y="4173169"/>
            <a:ext cx="6221412" cy="2139519"/>
          </a:xfrm>
          <a:noFill/>
        </p:spPr>
        <p:txBody>
          <a:bodyPr rtlCol="0">
            <a:normAutofit fontScale="85000" lnSpcReduction="20000"/>
          </a:bodyPr>
          <a:lstStyle/>
          <a:p>
            <a:pPr rtl="0"/>
            <a:r>
              <a:rPr lang="fr-FR" dirty="0"/>
              <a:t>Transformation des variables agrégées.</a:t>
            </a:r>
          </a:p>
          <a:p>
            <a:pPr rtl="0"/>
            <a:r>
              <a:rPr lang="fr-FR" dirty="0"/>
              <a:t>Logic Cases de traitement des anomalies.</a:t>
            </a:r>
          </a:p>
          <a:p>
            <a:pPr rtl="0"/>
            <a:r>
              <a:rPr lang="fr-FR" dirty="0"/>
              <a:t>Traitement des valeurs manquantes.</a:t>
            </a:r>
          </a:p>
          <a:p>
            <a:pPr rtl="0"/>
            <a:r>
              <a:rPr lang="fr-FR" dirty="0"/>
              <a:t>Traitement des </a:t>
            </a:r>
            <a:r>
              <a:rPr lang="fr-FR" dirty="0" err="1"/>
              <a:t>outliers</a:t>
            </a:r>
            <a:r>
              <a:rPr lang="fr-FR" dirty="0"/>
              <a:t> et des valeurs aberrantes.</a:t>
            </a:r>
          </a:p>
          <a:p>
            <a:pPr rtl="0"/>
            <a:r>
              <a:rPr lang="fr-FR" dirty="0" err="1"/>
              <a:t>Feature</a:t>
            </a:r>
            <a:r>
              <a:rPr lang="fr-FR" dirty="0"/>
              <a:t> Engineering.</a:t>
            </a:r>
          </a:p>
        </p:txBody>
      </p:sp>
      <p:pic>
        <p:nvPicPr>
          <p:cNvPr id="2" name="Espace réservé d’image 7" descr="Données numériques">
            <a:extLst>
              <a:ext uri="{FF2B5EF4-FFF2-40B4-BE49-F238E27FC236}">
                <a16:creationId xmlns:a16="http://schemas.microsoft.com/office/drawing/2014/main" id="{20ED3E4B-BEB3-6A72-1FCE-E9B042A2A135}"/>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434314" y="4625920"/>
            <a:ext cx="1745449" cy="1745449"/>
          </a:xfrm>
          <a:prstGeom prst="rect">
            <a:avLst/>
          </a:prstGeom>
          <a:solidFill>
            <a:schemeClr val="accent5"/>
          </a:solidFill>
        </p:spPr>
      </p:pic>
    </p:spTree>
    <p:extLst>
      <p:ext uri="{BB962C8B-B14F-4D97-AF65-F5344CB8AC3E}">
        <p14:creationId xmlns:p14="http://schemas.microsoft.com/office/powerpoint/2010/main" val="215888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23418ADF-358F-4647-A511-FCFFEDA83429}"/>
              </a:ext>
            </a:extLst>
          </p:cNvPr>
          <p:cNvSpPr>
            <a:spLocks noGrp="1"/>
          </p:cNvSpPr>
          <p:nvPr>
            <p:ph type="title"/>
          </p:nvPr>
        </p:nvSpPr>
        <p:spPr>
          <a:xfrm>
            <a:off x="3453860" y="247247"/>
            <a:ext cx="8539871" cy="499805"/>
          </a:xfrm>
        </p:spPr>
        <p:txBody>
          <a:bodyPr rtlCol="0"/>
          <a:lstStyle/>
          <a:p>
            <a:pPr rtl="0"/>
            <a:r>
              <a:rPr lang="fr-FR" sz="3600" dirty="0"/>
              <a:t>Transformation des variables agrégées</a:t>
            </a:r>
          </a:p>
        </p:txBody>
      </p:sp>
      <p:pic>
        <p:nvPicPr>
          <p:cNvPr id="18" name="Espace réservé d’image 17" descr="Un groupe de personnes assises à une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1"/>
            <a:ext cx="746670" cy="923278"/>
          </a:xfrm>
        </p:spPr>
      </p:pic>
      <p:pic>
        <p:nvPicPr>
          <p:cNvPr id="20" name="Espace réservé d’image 19" descr="Arrière-plan numérique Point de données">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746670" y="-8878"/>
            <a:ext cx="746671" cy="923279"/>
          </a:xfrm>
        </p:spPr>
      </p:pic>
      <p:pic>
        <p:nvPicPr>
          <p:cNvPr id="25" name="Espace réservé d’image 24" descr="Écran Graphique Numérique">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2240010" y="35511"/>
            <a:ext cx="746671" cy="923279"/>
          </a:xfrm>
        </p:spPr>
      </p:pic>
      <p:sp>
        <p:nvSpPr>
          <p:cNvPr id="4" name="Espace réservé de la date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11</a:t>
            </a:fld>
            <a:endParaRPr lang="fr-FR"/>
          </a:p>
        </p:txBody>
      </p:sp>
      <p:pic>
        <p:nvPicPr>
          <p:cNvPr id="23" name="Espace réservé d’image 22" descr="Personne dessinant sur un tableau blanc">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1493340" y="0"/>
            <a:ext cx="746671" cy="923279"/>
          </a:xfrm>
        </p:spPr>
      </p:pic>
      <p:sp>
        <p:nvSpPr>
          <p:cNvPr id="8" name="Espace réservé du texte 7">
            <a:extLst>
              <a:ext uri="{FF2B5EF4-FFF2-40B4-BE49-F238E27FC236}">
                <a16:creationId xmlns:a16="http://schemas.microsoft.com/office/drawing/2014/main" id="{577F4034-5349-3BEE-9F68-AFD11FA6BCCC}"/>
              </a:ext>
            </a:extLst>
          </p:cNvPr>
          <p:cNvSpPr txBox="1">
            <a:spLocks/>
          </p:cNvSpPr>
          <p:nvPr/>
        </p:nvSpPr>
        <p:spPr>
          <a:xfrm>
            <a:off x="550863" y="1483556"/>
            <a:ext cx="10670511" cy="535354"/>
          </a:xfrm>
          <a:prstGeom prst="rect">
            <a:avLst/>
          </a:prstGeom>
        </p:spPr>
        <p:txBody>
          <a:bodyPr rtlCol="0"/>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err="1"/>
              <a:t>ListOfAllPropertyUseTypes</a:t>
            </a:r>
            <a:r>
              <a:rPr lang="fr-FR" dirty="0"/>
              <a:t> : </a:t>
            </a:r>
            <a:r>
              <a:rPr lang="fr-FR" sz="1400" dirty="0"/>
              <a:t>Variable très importante mais très mal présentée dans le </a:t>
            </a:r>
            <a:r>
              <a:rPr lang="fr-FR" sz="1400" dirty="0" err="1"/>
              <a:t>DataFrame</a:t>
            </a:r>
            <a:r>
              <a:rPr lang="fr-FR" sz="1400" dirty="0"/>
              <a:t>, nous réaliserons un premier traitement pour lui donner la même forme que dans nos datas originales puis nous utiliserons un code REGEX afin de créer une colonne avec la valeur 1 ou 0 selon que l’activité est réalisée dans le bâtiment (ligne de données). </a:t>
            </a:r>
          </a:p>
        </p:txBody>
      </p:sp>
      <p:sp>
        <p:nvSpPr>
          <p:cNvPr id="9" name="Espace réservé du texte 7">
            <a:extLst>
              <a:ext uri="{FF2B5EF4-FFF2-40B4-BE49-F238E27FC236}">
                <a16:creationId xmlns:a16="http://schemas.microsoft.com/office/drawing/2014/main" id="{453B4DF9-03AF-25D9-6930-8D65F084754C}"/>
              </a:ext>
            </a:extLst>
          </p:cNvPr>
          <p:cNvSpPr txBox="1">
            <a:spLocks/>
          </p:cNvSpPr>
          <p:nvPr/>
        </p:nvSpPr>
        <p:spPr>
          <a:xfrm>
            <a:off x="741078" y="3070103"/>
            <a:ext cx="2245603" cy="256126"/>
          </a:xfrm>
          <a:prstGeom prst="rect">
            <a:avLst/>
          </a:prstGeom>
        </p:spPr>
        <p:txBody>
          <a:bodyPr rtlCol="0"/>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Data Additionnelles (2015) :</a:t>
            </a:r>
          </a:p>
        </p:txBody>
      </p:sp>
      <p:sp>
        <p:nvSpPr>
          <p:cNvPr id="10" name="Espace réservé du texte 7">
            <a:extLst>
              <a:ext uri="{FF2B5EF4-FFF2-40B4-BE49-F238E27FC236}">
                <a16:creationId xmlns:a16="http://schemas.microsoft.com/office/drawing/2014/main" id="{494290A6-43CE-AB1B-04AA-5388A98DFF90}"/>
              </a:ext>
            </a:extLst>
          </p:cNvPr>
          <p:cNvSpPr txBox="1">
            <a:spLocks/>
          </p:cNvSpPr>
          <p:nvPr/>
        </p:nvSpPr>
        <p:spPr>
          <a:xfrm>
            <a:off x="741078" y="4005885"/>
            <a:ext cx="2307747" cy="257175"/>
          </a:xfrm>
          <a:prstGeom prst="rect">
            <a:avLst/>
          </a:prstGeom>
        </p:spPr>
        <p:txBody>
          <a:bodyPr rtlCol="0"/>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Data Originales (2016) :</a:t>
            </a:r>
          </a:p>
        </p:txBody>
      </p:sp>
      <p:pic>
        <p:nvPicPr>
          <p:cNvPr id="14" name="Image 13">
            <a:extLst>
              <a:ext uri="{FF2B5EF4-FFF2-40B4-BE49-F238E27FC236}">
                <a16:creationId xmlns:a16="http://schemas.microsoft.com/office/drawing/2014/main" id="{C1B6FC57-0E51-8738-1E53-2F4A0C1451DF}"/>
              </a:ext>
            </a:extLst>
          </p:cNvPr>
          <p:cNvPicPr>
            <a:picLocks noChangeAspect="1"/>
          </p:cNvPicPr>
          <p:nvPr/>
        </p:nvPicPr>
        <p:blipFill>
          <a:blip r:embed="rId7"/>
          <a:stretch>
            <a:fillRect/>
          </a:stretch>
        </p:blipFill>
        <p:spPr>
          <a:xfrm>
            <a:off x="3048825" y="3081739"/>
            <a:ext cx="4381500" cy="257175"/>
          </a:xfrm>
          <a:prstGeom prst="rect">
            <a:avLst/>
          </a:prstGeom>
        </p:spPr>
      </p:pic>
      <p:pic>
        <p:nvPicPr>
          <p:cNvPr id="16" name="Image 15">
            <a:extLst>
              <a:ext uri="{FF2B5EF4-FFF2-40B4-BE49-F238E27FC236}">
                <a16:creationId xmlns:a16="http://schemas.microsoft.com/office/drawing/2014/main" id="{CBE57D2B-773E-4287-7BAC-B74C482C188C}"/>
              </a:ext>
            </a:extLst>
          </p:cNvPr>
          <p:cNvPicPr>
            <a:picLocks noChangeAspect="1"/>
          </p:cNvPicPr>
          <p:nvPr/>
        </p:nvPicPr>
        <p:blipFill>
          <a:blip r:embed="rId8"/>
          <a:stretch>
            <a:fillRect/>
          </a:stretch>
        </p:blipFill>
        <p:spPr>
          <a:xfrm>
            <a:off x="2904793" y="3811248"/>
            <a:ext cx="5962650" cy="2466975"/>
          </a:xfrm>
          <a:prstGeom prst="rect">
            <a:avLst/>
          </a:prstGeom>
        </p:spPr>
      </p:pic>
    </p:spTree>
    <p:extLst>
      <p:ext uri="{BB962C8B-B14F-4D97-AF65-F5344CB8AC3E}">
        <p14:creationId xmlns:p14="http://schemas.microsoft.com/office/powerpoint/2010/main" val="364931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23418ADF-358F-4647-A511-FCFFEDA83429}"/>
              </a:ext>
            </a:extLst>
          </p:cNvPr>
          <p:cNvSpPr>
            <a:spLocks noGrp="1"/>
          </p:cNvSpPr>
          <p:nvPr>
            <p:ph type="title"/>
          </p:nvPr>
        </p:nvSpPr>
        <p:spPr>
          <a:xfrm>
            <a:off x="3453860" y="247247"/>
            <a:ext cx="8539871" cy="499805"/>
          </a:xfrm>
        </p:spPr>
        <p:txBody>
          <a:bodyPr rtlCol="0"/>
          <a:lstStyle/>
          <a:p>
            <a:pPr rtl="0"/>
            <a:r>
              <a:rPr lang="fr-FR" sz="3600" dirty="0"/>
              <a:t>Logic Cases de traitement des anomalies</a:t>
            </a:r>
          </a:p>
        </p:txBody>
      </p:sp>
      <p:pic>
        <p:nvPicPr>
          <p:cNvPr id="18" name="Espace réservé d’image 17" descr="Un groupe de personnes assises à une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1"/>
            <a:ext cx="746670" cy="923278"/>
          </a:xfrm>
        </p:spPr>
      </p:pic>
      <p:pic>
        <p:nvPicPr>
          <p:cNvPr id="20" name="Espace réservé d’image 19" descr="Arrière-plan numérique Point de données">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746670" y="-8878"/>
            <a:ext cx="746671" cy="923279"/>
          </a:xfrm>
        </p:spPr>
      </p:pic>
      <p:pic>
        <p:nvPicPr>
          <p:cNvPr id="25" name="Espace réservé d’image 24" descr="Écran Graphique Numérique">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2240010" y="35511"/>
            <a:ext cx="746671" cy="923279"/>
          </a:xfrm>
        </p:spPr>
      </p:pic>
      <p:sp>
        <p:nvSpPr>
          <p:cNvPr id="4" name="Espace réservé de la date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12</a:t>
            </a:fld>
            <a:endParaRPr lang="fr-FR"/>
          </a:p>
        </p:txBody>
      </p:sp>
      <p:pic>
        <p:nvPicPr>
          <p:cNvPr id="23" name="Espace réservé d’image 22" descr="Personne dessinant sur un tableau blanc">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1493340" y="0"/>
            <a:ext cx="746671" cy="923279"/>
          </a:xfrm>
        </p:spPr>
      </p:pic>
      <p:pic>
        <p:nvPicPr>
          <p:cNvPr id="3" name="Image 2">
            <a:extLst>
              <a:ext uri="{FF2B5EF4-FFF2-40B4-BE49-F238E27FC236}">
                <a16:creationId xmlns:a16="http://schemas.microsoft.com/office/drawing/2014/main" id="{642EEE15-2922-2A27-C8B0-2CCB9A978416}"/>
              </a:ext>
            </a:extLst>
          </p:cNvPr>
          <p:cNvPicPr>
            <a:picLocks noChangeAspect="1"/>
          </p:cNvPicPr>
          <p:nvPr/>
        </p:nvPicPr>
        <p:blipFill>
          <a:blip r:embed="rId7"/>
          <a:stretch>
            <a:fillRect/>
          </a:stretch>
        </p:blipFill>
        <p:spPr>
          <a:xfrm>
            <a:off x="373335" y="1232145"/>
            <a:ext cx="4251931" cy="314107"/>
          </a:xfrm>
          <a:prstGeom prst="rect">
            <a:avLst/>
          </a:prstGeom>
        </p:spPr>
      </p:pic>
      <p:pic>
        <p:nvPicPr>
          <p:cNvPr id="12" name="Image 11">
            <a:extLst>
              <a:ext uri="{FF2B5EF4-FFF2-40B4-BE49-F238E27FC236}">
                <a16:creationId xmlns:a16="http://schemas.microsoft.com/office/drawing/2014/main" id="{7663B426-E819-6DCC-3CC4-755621A986BC}"/>
              </a:ext>
            </a:extLst>
          </p:cNvPr>
          <p:cNvPicPr>
            <a:picLocks noChangeAspect="1"/>
          </p:cNvPicPr>
          <p:nvPr/>
        </p:nvPicPr>
        <p:blipFill>
          <a:blip r:embed="rId8"/>
          <a:stretch>
            <a:fillRect/>
          </a:stretch>
        </p:blipFill>
        <p:spPr>
          <a:xfrm>
            <a:off x="373335" y="1574551"/>
            <a:ext cx="6018587" cy="1152330"/>
          </a:xfrm>
          <a:prstGeom prst="rect">
            <a:avLst/>
          </a:prstGeom>
        </p:spPr>
      </p:pic>
      <p:pic>
        <p:nvPicPr>
          <p:cNvPr id="15" name="Image 14">
            <a:extLst>
              <a:ext uri="{FF2B5EF4-FFF2-40B4-BE49-F238E27FC236}">
                <a16:creationId xmlns:a16="http://schemas.microsoft.com/office/drawing/2014/main" id="{9909405F-87AE-F64A-5DCC-166C95502E2F}"/>
              </a:ext>
            </a:extLst>
          </p:cNvPr>
          <p:cNvPicPr>
            <a:picLocks noChangeAspect="1"/>
          </p:cNvPicPr>
          <p:nvPr/>
        </p:nvPicPr>
        <p:blipFill>
          <a:blip r:embed="rId9"/>
          <a:stretch>
            <a:fillRect/>
          </a:stretch>
        </p:blipFill>
        <p:spPr>
          <a:xfrm>
            <a:off x="373335" y="2761336"/>
            <a:ext cx="3390797" cy="626379"/>
          </a:xfrm>
          <a:prstGeom prst="rect">
            <a:avLst/>
          </a:prstGeom>
        </p:spPr>
      </p:pic>
      <p:pic>
        <p:nvPicPr>
          <p:cNvPr id="19" name="Image 18">
            <a:extLst>
              <a:ext uri="{FF2B5EF4-FFF2-40B4-BE49-F238E27FC236}">
                <a16:creationId xmlns:a16="http://schemas.microsoft.com/office/drawing/2014/main" id="{44116F0D-E693-BFDB-A427-3A7704C476D2}"/>
              </a:ext>
            </a:extLst>
          </p:cNvPr>
          <p:cNvPicPr>
            <a:picLocks noChangeAspect="1"/>
          </p:cNvPicPr>
          <p:nvPr/>
        </p:nvPicPr>
        <p:blipFill>
          <a:blip r:embed="rId10"/>
          <a:stretch>
            <a:fillRect/>
          </a:stretch>
        </p:blipFill>
        <p:spPr>
          <a:xfrm>
            <a:off x="373336" y="3422170"/>
            <a:ext cx="5299496" cy="803472"/>
          </a:xfrm>
          <a:prstGeom prst="rect">
            <a:avLst/>
          </a:prstGeom>
        </p:spPr>
      </p:pic>
      <p:pic>
        <p:nvPicPr>
          <p:cNvPr id="22" name="Image 21">
            <a:extLst>
              <a:ext uri="{FF2B5EF4-FFF2-40B4-BE49-F238E27FC236}">
                <a16:creationId xmlns:a16="http://schemas.microsoft.com/office/drawing/2014/main" id="{60BEDFC1-F320-F16E-4623-DD292ED53EEB}"/>
              </a:ext>
            </a:extLst>
          </p:cNvPr>
          <p:cNvPicPr>
            <a:picLocks noChangeAspect="1"/>
          </p:cNvPicPr>
          <p:nvPr/>
        </p:nvPicPr>
        <p:blipFill>
          <a:blip r:embed="rId11"/>
          <a:stretch>
            <a:fillRect/>
          </a:stretch>
        </p:blipFill>
        <p:spPr>
          <a:xfrm>
            <a:off x="373335" y="4260097"/>
            <a:ext cx="4900001" cy="1005128"/>
          </a:xfrm>
          <a:prstGeom prst="rect">
            <a:avLst/>
          </a:prstGeom>
        </p:spPr>
      </p:pic>
      <p:pic>
        <p:nvPicPr>
          <p:cNvPr id="26" name="Image 25">
            <a:extLst>
              <a:ext uri="{FF2B5EF4-FFF2-40B4-BE49-F238E27FC236}">
                <a16:creationId xmlns:a16="http://schemas.microsoft.com/office/drawing/2014/main" id="{8756A7AD-ABF8-47E6-C6A7-C9BFD1CA0BCC}"/>
              </a:ext>
            </a:extLst>
          </p:cNvPr>
          <p:cNvPicPr>
            <a:picLocks noChangeAspect="1"/>
          </p:cNvPicPr>
          <p:nvPr/>
        </p:nvPicPr>
        <p:blipFill>
          <a:blip r:embed="rId12"/>
          <a:stretch>
            <a:fillRect/>
          </a:stretch>
        </p:blipFill>
        <p:spPr>
          <a:xfrm>
            <a:off x="373335" y="5299680"/>
            <a:ext cx="5548071" cy="896296"/>
          </a:xfrm>
          <a:prstGeom prst="rect">
            <a:avLst/>
          </a:prstGeom>
        </p:spPr>
      </p:pic>
      <p:pic>
        <p:nvPicPr>
          <p:cNvPr id="28" name="Image 27">
            <a:extLst>
              <a:ext uri="{FF2B5EF4-FFF2-40B4-BE49-F238E27FC236}">
                <a16:creationId xmlns:a16="http://schemas.microsoft.com/office/drawing/2014/main" id="{23D0B8EA-FDB7-6386-B7AB-E24D0677B961}"/>
              </a:ext>
            </a:extLst>
          </p:cNvPr>
          <p:cNvPicPr>
            <a:picLocks noChangeAspect="1"/>
          </p:cNvPicPr>
          <p:nvPr/>
        </p:nvPicPr>
        <p:blipFill>
          <a:blip r:embed="rId13"/>
          <a:stretch>
            <a:fillRect/>
          </a:stretch>
        </p:blipFill>
        <p:spPr>
          <a:xfrm>
            <a:off x="6202362" y="5299680"/>
            <a:ext cx="5438775" cy="952500"/>
          </a:xfrm>
          <a:prstGeom prst="rect">
            <a:avLst/>
          </a:prstGeom>
        </p:spPr>
      </p:pic>
      <p:pic>
        <p:nvPicPr>
          <p:cNvPr id="29" name="Espace réservé d’image 7" descr="Données numériques">
            <a:extLst>
              <a:ext uri="{FF2B5EF4-FFF2-40B4-BE49-F238E27FC236}">
                <a16:creationId xmlns:a16="http://schemas.microsoft.com/office/drawing/2014/main" id="{B2249751-E724-5542-6A79-0A57A00392B8}"/>
              </a:ext>
            </a:extLst>
          </p:cNvPr>
          <p:cNvPicPr>
            <a:picLocks noChangeAspect="1"/>
          </p:cNvPicPr>
          <p:nvPr/>
        </p:nvPicPr>
        <p:blipFill rotWithShape="1">
          <a:blip r:embed="rId14" cstate="screen">
            <a:extLst>
              <a:ext uri="{28A0092B-C50C-407E-A947-70E740481C1C}">
                <a14:useLocalDpi xmlns:a14="http://schemas.microsoft.com/office/drawing/2010/main" val="0"/>
              </a:ext>
            </a:extLst>
          </a:blip>
          <a:srcRect/>
          <a:stretch/>
        </p:blipFill>
        <p:spPr>
          <a:xfrm>
            <a:off x="7417863" y="1233380"/>
            <a:ext cx="3856778" cy="3856778"/>
          </a:xfrm>
          <a:prstGeom prst="rect">
            <a:avLst/>
          </a:prstGeom>
          <a:solidFill>
            <a:schemeClr val="accent5"/>
          </a:solidFill>
        </p:spPr>
      </p:pic>
    </p:spTree>
    <p:extLst>
      <p:ext uri="{BB962C8B-B14F-4D97-AF65-F5344CB8AC3E}">
        <p14:creationId xmlns:p14="http://schemas.microsoft.com/office/powerpoint/2010/main" val="1212067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23418ADF-358F-4647-A511-FCFFEDA83429}"/>
              </a:ext>
            </a:extLst>
          </p:cNvPr>
          <p:cNvSpPr>
            <a:spLocks noGrp="1"/>
          </p:cNvSpPr>
          <p:nvPr>
            <p:ph type="title"/>
          </p:nvPr>
        </p:nvSpPr>
        <p:spPr>
          <a:xfrm>
            <a:off x="3453860" y="247247"/>
            <a:ext cx="8539871" cy="499805"/>
          </a:xfrm>
        </p:spPr>
        <p:txBody>
          <a:bodyPr rtlCol="0"/>
          <a:lstStyle/>
          <a:p>
            <a:pPr rtl="0"/>
            <a:r>
              <a:rPr lang="fr-FR" sz="3200" dirty="0"/>
              <a:t>Traitement des valeurs manquantes</a:t>
            </a:r>
          </a:p>
        </p:txBody>
      </p:sp>
      <p:pic>
        <p:nvPicPr>
          <p:cNvPr id="18" name="Espace réservé d’image 17" descr="Un groupe de personnes assises à une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1"/>
            <a:ext cx="746670" cy="923278"/>
          </a:xfrm>
        </p:spPr>
      </p:pic>
      <p:pic>
        <p:nvPicPr>
          <p:cNvPr id="20" name="Espace réservé d’image 19" descr="Arrière-plan numérique Point de données">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746670" y="-8878"/>
            <a:ext cx="746671" cy="923279"/>
          </a:xfrm>
        </p:spPr>
      </p:pic>
      <p:pic>
        <p:nvPicPr>
          <p:cNvPr id="25" name="Espace réservé d’image 24" descr="Écran Graphique Numérique">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2240010" y="35511"/>
            <a:ext cx="746671" cy="923279"/>
          </a:xfrm>
        </p:spPr>
      </p:pic>
      <p:sp>
        <p:nvSpPr>
          <p:cNvPr id="4" name="Espace réservé de la date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13</a:t>
            </a:fld>
            <a:endParaRPr lang="fr-FR"/>
          </a:p>
        </p:txBody>
      </p:sp>
      <p:pic>
        <p:nvPicPr>
          <p:cNvPr id="23" name="Espace réservé d’image 22" descr="Personne dessinant sur un tableau blanc">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1493340" y="0"/>
            <a:ext cx="746671" cy="923279"/>
          </a:xfrm>
        </p:spPr>
      </p:pic>
      <p:sp>
        <p:nvSpPr>
          <p:cNvPr id="8" name="Espace réservé du texte 7">
            <a:extLst>
              <a:ext uri="{FF2B5EF4-FFF2-40B4-BE49-F238E27FC236}">
                <a16:creationId xmlns:a16="http://schemas.microsoft.com/office/drawing/2014/main" id="{577F4034-5349-3BEE-9F68-AFD11FA6BCCC}"/>
              </a:ext>
            </a:extLst>
          </p:cNvPr>
          <p:cNvSpPr txBox="1">
            <a:spLocks/>
          </p:cNvSpPr>
          <p:nvPr/>
        </p:nvSpPr>
        <p:spPr>
          <a:xfrm>
            <a:off x="373335" y="1193924"/>
            <a:ext cx="10670511" cy="535354"/>
          </a:xfrm>
          <a:prstGeom prst="rect">
            <a:avLst/>
          </a:prstGeom>
        </p:spPr>
        <p:txBody>
          <a:bodyPr rtlCol="0"/>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2 styles d’imputation testés :</a:t>
            </a:r>
            <a:endParaRPr lang="fr-FR" sz="1400" dirty="0"/>
          </a:p>
        </p:txBody>
      </p:sp>
      <p:sp>
        <p:nvSpPr>
          <p:cNvPr id="9" name="Espace réservé du texte 7">
            <a:extLst>
              <a:ext uri="{FF2B5EF4-FFF2-40B4-BE49-F238E27FC236}">
                <a16:creationId xmlns:a16="http://schemas.microsoft.com/office/drawing/2014/main" id="{453B4DF9-03AF-25D9-6930-8D65F084754C}"/>
              </a:ext>
            </a:extLst>
          </p:cNvPr>
          <p:cNvSpPr txBox="1">
            <a:spLocks/>
          </p:cNvSpPr>
          <p:nvPr/>
        </p:nvSpPr>
        <p:spPr>
          <a:xfrm>
            <a:off x="934160" y="1729278"/>
            <a:ext cx="10109686" cy="446872"/>
          </a:xfrm>
          <a:prstGeom prst="rect">
            <a:avLst/>
          </a:prstGeom>
        </p:spPr>
        <p:txBody>
          <a:bodyPr rtlCol="0"/>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Avec un </a:t>
            </a:r>
            <a:r>
              <a:rPr lang="fr-FR" sz="1200" dirty="0" err="1"/>
              <a:t>SimpleImputer</a:t>
            </a:r>
            <a:r>
              <a:rPr lang="fr-FR" sz="1200" dirty="0"/>
              <a:t> de chez </a:t>
            </a:r>
            <a:r>
              <a:rPr lang="fr-FR" sz="1200" dirty="0" err="1"/>
              <a:t>Sklearn</a:t>
            </a:r>
            <a:r>
              <a:rPr lang="fr-FR" sz="1200" dirty="0"/>
              <a:t> (« </a:t>
            </a:r>
            <a:r>
              <a:rPr lang="fr-FR" sz="1200" dirty="0" err="1"/>
              <a:t>most_frequent</a:t>
            </a:r>
            <a:r>
              <a:rPr lang="fr-FR" sz="1200" dirty="0"/>
              <a:t> » pour catégorique et  « </a:t>
            </a:r>
            <a:r>
              <a:rPr lang="fr-FR" sz="1200" dirty="0" err="1"/>
              <a:t>mean</a:t>
            </a:r>
            <a:r>
              <a:rPr lang="fr-FR" sz="1200" dirty="0"/>
              <a:t> » pour numérique).</a:t>
            </a:r>
          </a:p>
        </p:txBody>
      </p:sp>
      <p:sp>
        <p:nvSpPr>
          <p:cNvPr id="10" name="Espace réservé du texte 7">
            <a:extLst>
              <a:ext uri="{FF2B5EF4-FFF2-40B4-BE49-F238E27FC236}">
                <a16:creationId xmlns:a16="http://schemas.microsoft.com/office/drawing/2014/main" id="{494290A6-43CE-AB1B-04AA-5388A98DFF90}"/>
              </a:ext>
            </a:extLst>
          </p:cNvPr>
          <p:cNvSpPr txBox="1">
            <a:spLocks/>
          </p:cNvSpPr>
          <p:nvPr/>
        </p:nvSpPr>
        <p:spPr>
          <a:xfrm>
            <a:off x="934160" y="2412388"/>
            <a:ext cx="10411502" cy="299116"/>
          </a:xfrm>
          <a:prstGeom prst="rect">
            <a:avLst/>
          </a:prstGeom>
        </p:spPr>
        <p:txBody>
          <a:bodyPr rtlCol="0"/>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Avec un système d’imputation avancé couplant </a:t>
            </a:r>
            <a:r>
              <a:rPr lang="fr-FR" sz="1200" dirty="0" err="1"/>
              <a:t>AutoGluon</a:t>
            </a:r>
            <a:r>
              <a:rPr lang="fr-FR" sz="1200" dirty="0"/>
              <a:t> pour prédire une variable catégorique et un </a:t>
            </a:r>
            <a:r>
              <a:rPr lang="fr-FR" sz="1200" dirty="0" err="1"/>
              <a:t>IterativeImputer</a:t>
            </a:r>
            <a:r>
              <a:rPr lang="fr-FR" sz="1200" dirty="0"/>
              <a:t> pour les autres variables numériques. (L’</a:t>
            </a:r>
            <a:r>
              <a:rPr lang="fr-FR" sz="1200" dirty="0" err="1"/>
              <a:t>IterativeImputer</a:t>
            </a:r>
            <a:r>
              <a:rPr lang="fr-FR" sz="1200" dirty="0"/>
              <a:t> utilise par défaut un </a:t>
            </a:r>
            <a:r>
              <a:rPr lang="fr-FR" sz="1200" dirty="0" err="1"/>
              <a:t>ExtraTreesRegressor</a:t>
            </a:r>
            <a:r>
              <a:rPr lang="fr-FR" sz="1200" dirty="0"/>
              <a:t>)</a:t>
            </a:r>
          </a:p>
        </p:txBody>
      </p:sp>
      <p:pic>
        <p:nvPicPr>
          <p:cNvPr id="3" name="Image 2">
            <a:extLst>
              <a:ext uri="{FF2B5EF4-FFF2-40B4-BE49-F238E27FC236}">
                <a16:creationId xmlns:a16="http://schemas.microsoft.com/office/drawing/2014/main" id="{F660389F-AB0E-34ED-29B3-E78A975410B0}"/>
              </a:ext>
            </a:extLst>
          </p:cNvPr>
          <p:cNvPicPr>
            <a:picLocks noChangeAspect="1"/>
          </p:cNvPicPr>
          <p:nvPr/>
        </p:nvPicPr>
        <p:blipFill>
          <a:blip r:embed="rId7"/>
          <a:stretch>
            <a:fillRect/>
          </a:stretch>
        </p:blipFill>
        <p:spPr>
          <a:xfrm>
            <a:off x="1120005" y="3597772"/>
            <a:ext cx="3308810" cy="2858090"/>
          </a:xfrm>
          <a:prstGeom prst="rect">
            <a:avLst/>
          </a:prstGeom>
        </p:spPr>
      </p:pic>
      <p:pic>
        <p:nvPicPr>
          <p:cNvPr id="12" name="Image 11">
            <a:extLst>
              <a:ext uri="{FF2B5EF4-FFF2-40B4-BE49-F238E27FC236}">
                <a16:creationId xmlns:a16="http://schemas.microsoft.com/office/drawing/2014/main" id="{934E1826-DD64-6948-5003-53790A8108F1}"/>
              </a:ext>
            </a:extLst>
          </p:cNvPr>
          <p:cNvPicPr>
            <a:picLocks noChangeAspect="1"/>
          </p:cNvPicPr>
          <p:nvPr/>
        </p:nvPicPr>
        <p:blipFill>
          <a:blip r:embed="rId8"/>
          <a:stretch>
            <a:fillRect/>
          </a:stretch>
        </p:blipFill>
        <p:spPr>
          <a:xfrm>
            <a:off x="1994581" y="2910586"/>
            <a:ext cx="5010150" cy="114300"/>
          </a:xfrm>
          <a:prstGeom prst="rect">
            <a:avLst/>
          </a:prstGeom>
        </p:spPr>
      </p:pic>
      <p:pic>
        <p:nvPicPr>
          <p:cNvPr id="19" name="Image 18">
            <a:extLst>
              <a:ext uri="{FF2B5EF4-FFF2-40B4-BE49-F238E27FC236}">
                <a16:creationId xmlns:a16="http://schemas.microsoft.com/office/drawing/2014/main" id="{906CA788-CF54-23E3-2109-523C2326BAD0}"/>
              </a:ext>
            </a:extLst>
          </p:cNvPr>
          <p:cNvPicPr>
            <a:picLocks noChangeAspect="1"/>
          </p:cNvPicPr>
          <p:nvPr/>
        </p:nvPicPr>
        <p:blipFill>
          <a:blip r:embed="rId9"/>
          <a:stretch>
            <a:fillRect/>
          </a:stretch>
        </p:blipFill>
        <p:spPr>
          <a:xfrm>
            <a:off x="2100420" y="2023511"/>
            <a:ext cx="4953000" cy="123825"/>
          </a:xfrm>
          <a:prstGeom prst="rect">
            <a:avLst/>
          </a:prstGeom>
        </p:spPr>
      </p:pic>
      <p:sp>
        <p:nvSpPr>
          <p:cNvPr id="21" name="Titre 10">
            <a:extLst>
              <a:ext uri="{FF2B5EF4-FFF2-40B4-BE49-F238E27FC236}">
                <a16:creationId xmlns:a16="http://schemas.microsoft.com/office/drawing/2014/main" id="{8D50C1C2-9D25-56BE-A60D-0A406BAE46EA}"/>
              </a:ext>
            </a:extLst>
          </p:cNvPr>
          <p:cNvSpPr txBox="1">
            <a:spLocks/>
          </p:cNvSpPr>
          <p:nvPr/>
        </p:nvSpPr>
        <p:spPr>
          <a:xfrm>
            <a:off x="242258" y="3338885"/>
            <a:ext cx="5814430" cy="299117"/>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200" dirty="0"/>
              <a:t>Tuning des </a:t>
            </a:r>
            <a:r>
              <a:rPr lang="fr-FR" sz="1200" dirty="0" err="1"/>
              <a:t>n_features</a:t>
            </a:r>
            <a:r>
              <a:rPr lang="fr-FR" sz="1200" dirty="0"/>
              <a:t> les plus corrélées pour optimiser l’</a:t>
            </a:r>
            <a:r>
              <a:rPr lang="fr-FR" sz="1200" dirty="0" err="1"/>
              <a:t>IterativeImputer</a:t>
            </a:r>
            <a:r>
              <a:rPr lang="fr-FR" sz="1200" dirty="0"/>
              <a:t> :</a:t>
            </a:r>
          </a:p>
        </p:txBody>
      </p:sp>
      <p:sp>
        <p:nvSpPr>
          <p:cNvPr id="22" name="Titre 10">
            <a:extLst>
              <a:ext uri="{FF2B5EF4-FFF2-40B4-BE49-F238E27FC236}">
                <a16:creationId xmlns:a16="http://schemas.microsoft.com/office/drawing/2014/main" id="{973B35BA-002B-0558-C0CA-B48B4D0B8554}"/>
              </a:ext>
            </a:extLst>
          </p:cNvPr>
          <p:cNvSpPr txBox="1">
            <a:spLocks/>
          </p:cNvSpPr>
          <p:nvPr/>
        </p:nvSpPr>
        <p:spPr>
          <a:xfrm>
            <a:off x="114127" y="2008801"/>
            <a:ext cx="2068053" cy="17477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200" dirty="0"/>
              <a:t>Résultats sur </a:t>
            </a:r>
            <a:r>
              <a:rPr lang="fr-FR" sz="1200" dirty="0" err="1"/>
              <a:t>SiteEnergyUse</a:t>
            </a:r>
            <a:r>
              <a:rPr lang="fr-FR" sz="1200" dirty="0"/>
              <a:t> :</a:t>
            </a:r>
          </a:p>
        </p:txBody>
      </p:sp>
      <p:sp>
        <p:nvSpPr>
          <p:cNvPr id="26" name="ZoneTexte 25">
            <a:extLst>
              <a:ext uri="{FF2B5EF4-FFF2-40B4-BE49-F238E27FC236}">
                <a16:creationId xmlns:a16="http://schemas.microsoft.com/office/drawing/2014/main" id="{4CCDB8A6-787D-6232-F5AF-889DEB88A60A}"/>
              </a:ext>
            </a:extLst>
          </p:cNvPr>
          <p:cNvSpPr txBox="1"/>
          <p:nvPr/>
        </p:nvSpPr>
        <p:spPr>
          <a:xfrm>
            <a:off x="35115" y="2805654"/>
            <a:ext cx="2226076" cy="276999"/>
          </a:xfrm>
          <a:prstGeom prst="rect">
            <a:avLst/>
          </a:prstGeom>
          <a:noFill/>
        </p:spPr>
        <p:txBody>
          <a:bodyPr wrap="square">
            <a:spAutoFit/>
          </a:bodyPr>
          <a:lstStyle/>
          <a:p>
            <a:r>
              <a:rPr lang="fr-FR" sz="1200" dirty="0"/>
              <a:t>Résultats sur </a:t>
            </a:r>
            <a:r>
              <a:rPr lang="fr-FR" sz="1200" dirty="0" err="1"/>
              <a:t>SiteEnergyUse</a:t>
            </a:r>
            <a:r>
              <a:rPr lang="fr-FR" sz="1200" dirty="0"/>
              <a:t> :</a:t>
            </a:r>
          </a:p>
        </p:txBody>
      </p:sp>
      <p:sp>
        <p:nvSpPr>
          <p:cNvPr id="27" name="Titre 10">
            <a:extLst>
              <a:ext uri="{FF2B5EF4-FFF2-40B4-BE49-F238E27FC236}">
                <a16:creationId xmlns:a16="http://schemas.microsoft.com/office/drawing/2014/main" id="{24364D28-5D06-91EC-87F8-EA2CFC3E77C0}"/>
              </a:ext>
            </a:extLst>
          </p:cNvPr>
          <p:cNvSpPr txBox="1">
            <a:spLocks/>
          </p:cNvSpPr>
          <p:nvPr/>
        </p:nvSpPr>
        <p:spPr>
          <a:xfrm>
            <a:off x="5708590" y="4120566"/>
            <a:ext cx="6167024" cy="31325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200" dirty="0"/>
              <a:t>Choix de la méthode 2 d’imputation pour favoriser la MAE car nous allons ensuite utiliser des techniques de détection d’</a:t>
            </a:r>
            <a:r>
              <a:rPr lang="fr-FR" sz="1200" dirty="0" err="1"/>
              <a:t>outliers</a:t>
            </a:r>
            <a:r>
              <a:rPr lang="fr-FR" sz="1200" dirty="0"/>
              <a:t> et de </a:t>
            </a:r>
            <a:r>
              <a:rPr lang="fr-FR" sz="1200" dirty="0" err="1"/>
              <a:t>feature</a:t>
            </a:r>
            <a:r>
              <a:rPr lang="fr-FR" sz="1200" dirty="0"/>
              <a:t> engineering pour faire fondre notre RMSE.</a:t>
            </a:r>
          </a:p>
          <a:p>
            <a:endParaRPr lang="fr-FR" sz="1200" dirty="0"/>
          </a:p>
          <a:p>
            <a:r>
              <a:rPr lang="fr-FR" sz="1200" dirty="0"/>
              <a:t>De plus sur un test réalisé avec la seconde </a:t>
            </a:r>
            <a:r>
              <a:rPr lang="fr-FR" sz="1200" dirty="0" err="1"/>
              <a:t>target</a:t>
            </a:r>
            <a:r>
              <a:rPr lang="fr-FR" sz="1200" dirty="0"/>
              <a:t> et sans datas additionnelles la méthode 2 était nettement plus performante.</a:t>
            </a:r>
          </a:p>
          <a:p>
            <a:endParaRPr lang="fr-FR" sz="1200" dirty="0"/>
          </a:p>
          <a:p>
            <a:endParaRPr lang="fr-FR" sz="1200" dirty="0"/>
          </a:p>
          <a:p>
            <a:endParaRPr lang="fr-FR" sz="1200" dirty="0"/>
          </a:p>
          <a:p>
            <a:pPr algn="ctr"/>
            <a:r>
              <a:rPr lang="fr-FR" sz="3200" dirty="0"/>
              <a:t>…</a:t>
            </a:r>
          </a:p>
        </p:txBody>
      </p:sp>
    </p:spTree>
    <p:extLst>
      <p:ext uri="{BB962C8B-B14F-4D97-AF65-F5344CB8AC3E}">
        <p14:creationId xmlns:p14="http://schemas.microsoft.com/office/powerpoint/2010/main" val="775834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23418ADF-358F-4647-A511-FCFFEDA83429}"/>
              </a:ext>
            </a:extLst>
          </p:cNvPr>
          <p:cNvSpPr>
            <a:spLocks noGrp="1"/>
          </p:cNvSpPr>
          <p:nvPr>
            <p:ph type="title"/>
          </p:nvPr>
        </p:nvSpPr>
        <p:spPr>
          <a:xfrm>
            <a:off x="3453860" y="321321"/>
            <a:ext cx="8539871" cy="499805"/>
          </a:xfrm>
        </p:spPr>
        <p:txBody>
          <a:bodyPr rtlCol="0"/>
          <a:lstStyle/>
          <a:p>
            <a:pPr rtl="0"/>
            <a:r>
              <a:rPr lang="fr-FR" sz="2800" dirty="0"/>
              <a:t>Traitement des </a:t>
            </a:r>
            <a:r>
              <a:rPr lang="fr-FR" sz="2800" dirty="0" err="1"/>
              <a:t>outliers</a:t>
            </a:r>
            <a:r>
              <a:rPr lang="fr-FR" sz="2800" dirty="0"/>
              <a:t> et des valeurs aberrantes</a:t>
            </a:r>
          </a:p>
        </p:txBody>
      </p:sp>
      <p:pic>
        <p:nvPicPr>
          <p:cNvPr id="18" name="Espace réservé d’image 17" descr="Un groupe de personnes assises à une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1"/>
            <a:ext cx="746670" cy="923278"/>
          </a:xfrm>
        </p:spPr>
      </p:pic>
      <p:pic>
        <p:nvPicPr>
          <p:cNvPr id="20" name="Espace réservé d’image 19" descr="Arrière-plan numérique Point de données">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746670" y="-8878"/>
            <a:ext cx="746671" cy="923279"/>
          </a:xfrm>
        </p:spPr>
      </p:pic>
      <p:pic>
        <p:nvPicPr>
          <p:cNvPr id="25" name="Espace réservé d’image 24" descr="Écran Graphique Numérique">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2240010" y="35511"/>
            <a:ext cx="746671" cy="923279"/>
          </a:xfrm>
        </p:spPr>
      </p:pic>
      <p:sp>
        <p:nvSpPr>
          <p:cNvPr id="4" name="Espace réservé de la date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14</a:t>
            </a:fld>
            <a:endParaRPr lang="fr-FR"/>
          </a:p>
        </p:txBody>
      </p:sp>
      <p:pic>
        <p:nvPicPr>
          <p:cNvPr id="23" name="Espace réservé d’image 22" descr="Personne dessinant sur un tableau blanc">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1493340" y="0"/>
            <a:ext cx="746671" cy="923279"/>
          </a:xfrm>
        </p:spPr>
      </p:pic>
      <p:pic>
        <p:nvPicPr>
          <p:cNvPr id="3" name="Image 2">
            <a:extLst>
              <a:ext uri="{FF2B5EF4-FFF2-40B4-BE49-F238E27FC236}">
                <a16:creationId xmlns:a16="http://schemas.microsoft.com/office/drawing/2014/main" id="{789F8F37-896E-8F1B-E270-54EE56B50C12}"/>
              </a:ext>
            </a:extLst>
          </p:cNvPr>
          <p:cNvPicPr>
            <a:picLocks noChangeAspect="1"/>
          </p:cNvPicPr>
          <p:nvPr/>
        </p:nvPicPr>
        <p:blipFill>
          <a:blip r:embed="rId7"/>
          <a:stretch>
            <a:fillRect/>
          </a:stretch>
        </p:blipFill>
        <p:spPr>
          <a:xfrm>
            <a:off x="514513" y="2380238"/>
            <a:ext cx="4899055" cy="3917674"/>
          </a:xfrm>
          <a:prstGeom prst="rect">
            <a:avLst/>
          </a:prstGeom>
        </p:spPr>
      </p:pic>
      <p:pic>
        <p:nvPicPr>
          <p:cNvPr id="12" name="Image 11">
            <a:extLst>
              <a:ext uri="{FF2B5EF4-FFF2-40B4-BE49-F238E27FC236}">
                <a16:creationId xmlns:a16="http://schemas.microsoft.com/office/drawing/2014/main" id="{C46AF3CF-678E-545C-2B25-4F105748BA65}"/>
              </a:ext>
            </a:extLst>
          </p:cNvPr>
          <p:cNvPicPr>
            <a:picLocks noChangeAspect="1"/>
          </p:cNvPicPr>
          <p:nvPr/>
        </p:nvPicPr>
        <p:blipFill>
          <a:blip r:embed="rId8"/>
          <a:stretch>
            <a:fillRect/>
          </a:stretch>
        </p:blipFill>
        <p:spPr>
          <a:xfrm>
            <a:off x="5780951" y="2380238"/>
            <a:ext cx="3726210" cy="1283670"/>
          </a:xfrm>
          <a:prstGeom prst="rect">
            <a:avLst/>
          </a:prstGeom>
        </p:spPr>
      </p:pic>
      <p:sp>
        <p:nvSpPr>
          <p:cNvPr id="13" name="Titre 10">
            <a:extLst>
              <a:ext uri="{FF2B5EF4-FFF2-40B4-BE49-F238E27FC236}">
                <a16:creationId xmlns:a16="http://schemas.microsoft.com/office/drawing/2014/main" id="{4A4ABD8C-2DC4-A77C-6965-AAFE0B1A3C88}"/>
              </a:ext>
            </a:extLst>
          </p:cNvPr>
          <p:cNvSpPr txBox="1">
            <a:spLocks/>
          </p:cNvSpPr>
          <p:nvPr/>
        </p:nvSpPr>
        <p:spPr>
          <a:xfrm>
            <a:off x="550863" y="1510945"/>
            <a:ext cx="11069128" cy="499805"/>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Boucle de test réalisée avec un </a:t>
            </a:r>
            <a:r>
              <a:rPr lang="fr-FR" sz="1400" dirty="0" err="1"/>
              <a:t>lightGBM</a:t>
            </a:r>
            <a:r>
              <a:rPr lang="fr-FR" sz="1400" dirty="0"/>
              <a:t> en sortie et une modification des </a:t>
            </a:r>
            <a:r>
              <a:rPr lang="fr-FR" sz="1400" dirty="0" err="1"/>
              <a:t>hyparamètres</a:t>
            </a:r>
            <a:r>
              <a:rPr lang="fr-FR" sz="1400" dirty="0"/>
              <a:t> de l’</a:t>
            </a:r>
            <a:r>
              <a:rPr lang="fr-FR" sz="1400" dirty="0" err="1"/>
              <a:t>IsolationForest</a:t>
            </a:r>
            <a:r>
              <a:rPr lang="fr-FR" sz="1400" dirty="0"/>
              <a:t> afin de sélectionner la meilleure contamination et la meilleur nombre d’estimateurs.</a:t>
            </a:r>
          </a:p>
        </p:txBody>
      </p:sp>
      <p:sp>
        <p:nvSpPr>
          <p:cNvPr id="15" name="Titre 10">
            <a:extLst>
              <a:ext uri="{FF2B5EF4-FFF2-40B4-BE49-F238E27FC236}">
                <a16:creationId xmlns:a16="http://schemas.microsoft.com/office/drawing/2014/main" id="{F032E0B9-D40F-42A7-DB32-45CEAA47D21A}"/>
              </a:ext>
            </a:extLst>
          </p:cNvPr>
          <p:cNvSpPr txBox="1">
            <a:spLocks/>
          </p:cNvSpPr>
          <p:nvPr/>
        </p:nvSpPr>
        <p:spPr>
          <a:xfrm>
            <a:off x="5657359" y="2103177"/>
            <a:ext cx="5279930" cy="347405"/>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Aperçu des résultats sur </a:t>
            </a:r>
            <a:r>
              <a:rPr lang="fr-FR" sz="1400" dirty="0" err="1"/>
              <a:t>SiteEnergyUse</a:t>
            </a:r>
            <a:r>
              <a:rPr lang="fr-FR" sz="1400" dirty="0"/>
              <a:t> et </a:t>
            </a:r>
            <a:r>
              <a:rPr lang="fr-FR" sz="1400" dirty="0" err="1"/>
              <a:t>TotalGHGEmissions</a:t>
            </a:r>
            <a:r>
              <a:rPr lang="fr-FR" sz="1400" dirty="0"/>
              <a:t> :</a:t>
            </a:r>
          </a:p>
        </p:txBody>
      </p:sp>
      <p:pic>
        <p:nvPicPr>
          <p:cNvPr id="21" name="Image 20">
            <a:extLst>
              <a:ext uri="{FF2B5EF4-FFF2-40B4-BE49-F238E27FC236}">
                <a16:creationId xmlns:a16="http://schemas.microsoft.com/office/drawing/2014/main" id="{FF61E9DC-F6C4-4A2B-BD30-6E5B057B5623}"/>
              </a:ext>
            </a:extLst>
          </p:cNvPr>
          <p:cNvPicPr>
            <a:picLocks noChangeAspect="1"/>
          </p:cNvPicPr>
          <p:nvPr/>
        </p:nvPicPr>
        <p:blipFill>
          <a:blip r:embed="rId9"/>
          <a:stretch>
            <a:fillRect/>
          </a:stretch>
        </p:blipFill>
        <p:spPr>
          <a:xfrm>
            <a:off x="5780950" y="3737786"/>
            <a:ext cx="3726210" cy="2676151"/>
          </a:xfrm>
          <a:prstGeom prst="rect">
            <a:avLst/>
          </a:prstGeom>
        </p:spPr>
      </p:pic>
      <p:pic>
        <p:nvPicPr>
          <p:cNvPr id="22" name="Espace réservé d’image 7" descr="Données numériques">
            <a:extLst>
              <a:ext uri="{FF2B5EF4-FFF2-40B4-BE49-F238E27FC236}">
                <a16:creationId xmlns:a16="http://schemas.microsoft.com/office/drawing/2014/main" id="{516FF798-D8CA-F63C-5F6F-D2F9D7E7E45B}"/>
              </a:ext>
            </a:extLst>
          </p:cNvPr>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9874542" y="3330412"/>
            <a:ext cx="1745449" cy="1745449"/>
          </a:xfrm>
          <a:prstGeom prst="rect">
            <a:avLst/>
          </a:prstGeom>
          <a:solidFill>
            <a:schemeClr val="accent5"/>
          </a:solidFill>
        </p:spPr>
      </p:pic>
    </p:spTree>
    <p:extLst>
      <p:ext uri="{BB962C8B-B14F-4D97-AF65-F5344CB8AC3E}">
        <p14:creationId xmlns:p14="http://schemas.microsoft.com/office/powerpoint/2010/main" val="94521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581E8936-2270-47FE-94A4-398CB123EF90}"/>
              </a:ext>
            </a:extLst>
          </p:cNvPr>
          <p:cNvSpPr>
            <a:spLocks noGrp="1"/>
          </p:cNvSpPr>
          <p:nvPr>
            <p:ph type="title"/>
          </p:nvPr>
        </p:nvSpPr>
        <p:spPr>
          <a:xfrm>
            <a:off x="550863" y="1697621"/>
            <a:ext cx="5820345" cy="1562959"/>
          </a:xfrm>
        </p:spPr>
        <p:txBody>
          <a:bodyPr rtlCol="0"/>
          <a:lstStyle/>
          <a:p>
            <a:pPr rtl="0"/>
            <a:r>
              <a:rPr lang="fr-FR" dirty="0" err="1"/>
              <a:t>Feature</a:t>
            </a:r>
            <a:r>
              <a:rPr lang="fr-FR" dirty="0"/>
              <a:t> Engineering</a:t>
            </a:r>
          </a:p>
        </p:txBody>
      </p:sp>
      <p:pic>
        <p:nvPicPr>
          <p:cNvPr id="16" name="Espace réservé d’image 15" descr="Arrière-plan numérique Point de données">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1"/>
            <a:ext cx="12192000" cy="1464817"/>
          </a:xfrm>
        </p:spPr>
      </p:pic>
      <p:sp>
        <p:nvSpPr>
          <p:cNvPr id="13" name="Espace réservé du contenu 12">
            <a:extLst>
              <a:ext uri="{FF2B5EF4-FFF2-40B4-BE49-F238E27FC236}">
                <a16:creationId xmlns:a16="http://schemas.microsoft.com/office/drawing/2014/main" id="{C0287FEC-3826-4868-8D93-52429C6156F5}"/>
              </a:ext>
            </a:extLst>
          </p:cNvPr>
          <p:cNvSpPr>
            <a:spLocks noGrp="1"/>
          </p:cNvSpPr>
          <p:nvPr>
            <p:ph sz="quarter" idx="15"/>
          </p:nvPr>
        </p:nvSpPr>
        <p:spPr>
          <a:xfrm>
            <a:off x="319895" y="2851342"/>
            <a:ext cx="11564344" cy="1563688"/>
          </a:xfrm>
        </p:spPr>
        <p:txBody>
          <a:bodyPr rtlCol="0">
            <a:normAutofit fontScale="25000" lnSpcReduction="20000"/>
          </a:bodyPr>
          <a:lstStyle/>
          <a:p>
            <a:pPr rtl="0"/>
            <a:r>
              <a:rPr lang="fr-FR" sz="4800" dirty="0"/>
              <a:t>Sachant que nous allons supprimer toutes les variable de somme de consommation et que nous devons préparer un système qui n’aura pas accès aux variables de consommations nous allons créer un maillage de moyenne pour chaque catégorie afin de pouvoir aider notre algorithme à apprendre.</a:t>
            </a:r>
          </a:p>
          <a:p>
            <a:pPr rtl="0"/>
            <a:r>
              <a:rPr lang="fr-FR" sz="7200" dirty="0"/>
              <a:t>X Pourcentages compositionnels de typologie et consommations sur consommation totale.</a:t>
            </a:r>
          </a:p>
          <a:p>
            <a:pPr rtl="0"/>
            <a:r>
              <a:rPr lang="fr-FR" sz="7200" dirty="0"/>
              <a:t>X Création d’une fonction de </a:t>
            </a:r>
            <a:r>
              <a:rPr lang="fr-FR" sz="7200" dirty="0" err="1"/>
              <a:t>feature</a:t>
            </a:r>
            <a:r>
              <a:rPr lang="fr-FR" sz="7200" dirty="0"/>
              <a:t> affiliation afin de récupérer les moyennes de chaque type de consommation pour chaque type d’usage principal de chaque bâtiment.</a:t>
            </a:r>
          </a:p>
          <a:p>
            <a:pPr rtl="0"/>
            <a:r>
              <a:rPr lang="fr-FR" sz="7200" dirty="0"/>
              <a:t>X Création de variables polynomiales afin de caractériser des liens de 3</a:t>
            </a:r>
            <a:r>
              <a:rPr lang="fr-FR" sz="7200" baseline="30000" dirty="0"/>
              <a:t>ème</a:t>
            </a:r>
            <a:r>
              <a:rPr lang="fr-FR" sz="7200" dirty="0"/>
              <a:t> et 4</a:t>
            </a:r>
            <a:r>
              <a:rPr lang="fr-FR" sz="7200" baseline="30000" dirty="0"/>
              <a:t>ème</a:t>
            </a:r>
            <a:r>
              <a:rPr lang="fr-FR" sz="7200" dirty="0"/>
              <a:t> degrés entre les variables principales. </a:t>
            </a:r>
          </a:p>
          <a:p>
            <a:pPr rtl="0"/>
            <a:r>
              <a:rPr lang="fr-FR" sz="4800" dirty="0"/>
              <a:t>(Par exemple </a:t>
            </a:r>
            <a:r>
              <a:rPr lang="fr-FR" sz="4800" dirty="0" err="1"/>
              <a:t>PrincipalTypeUse_EnergyUse</a:t>
            </a:r>
            <a:r>
              <a:rPr lang="fr-FR" sz="4800" dirty="0"/>
              <a:t>*</a:t>
            </a:r>
            <a:r>
              <a:rPr lang="fr-FR" sz="4800" dirty="0" err="1"/>
              <a:t>SecondPrincipalTypeUse_EnergyUse</a:t>
            </a:r>
            <a:r>
              <a:rPr lang="fr-FR" sz="4800" dirty="0"/>
              <a:t>).</a:t>
            </a:r>
          </a:p>
          <a:p>
            <a:pPr rtl="0"/>
            <a:r>
              <a:rPr lang="fr-FR" sz="7200" dirty="0"/>
              <a:t>X Création de fonctionnalités polynomiales d’interaction entre nos </a:t>
            </a:r>
            <a:r>
              <a:rPr lang="fr-FR" sz="7200" dirty="0" err="1"/>
              <a:t>variabes</a:t>
            </a:r>
            <a:endParaRPr lang="fr-FR" sz="7200" dirty="0"/>
          </a:p>
          <a:p>
            <a:pPr rtl="0"/>
            <a:endParaRPr lang="fr-FR" dirty="0"/>
          </a:p>
          <a:p>
            <a:pPr rtl="0"/>
            <a:endParaRPr lang="fr-FR" dirty="0"/>
          </a:p>
        </p:txBody>
      </p:sp>
      <p:sp>
        <p:nvSpPr>
          <p:cNvPr id="4" name="Espace réservé de la date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15</a:t>
            </a:fld>
            <a:endParaRPr lang="fr-FR"/>
          </a:p>
        </p:txBody>
      </p:sp>
    </p:spTree>
    <p:extLst>
      <p:ext uri="{BB962C8B-B14F-4D97-AF65-F5344CB8AC3E}">
        <p14:creationId xmlns:p14="http://schemas.microsoft.com/office/powerpoint/2010/main" val="1166448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Arrière-plan numérique Point de données">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10"/>
            <a:ext cx="12191980" cy="6857990"/>
          </a:xfrm>
          <a:noFill/>
        </p:spPr>
      </p:pic>
      <p:sp>
        <p:nvSpPr>
          <p:cNvPr id="19" name="Date Placeholder 2">
            <a:extLst>
              <a:ext uri="{FF2B5EF4-FFF2-40B4-BE49-F238E27FC236}">
                <a16:creationId xmlns:a16="http://schemas.microsoft.com/office/drawing/2014/main" id="{9C504D2B-114C-7D21-BAAD-EFED829CC4E7}"/>
              </a:ext>
            </a:extLst>
          </p:cNvPr>
          <p:cNvSpPr>
            <a:spLocks noGrp="1"/>
          </p:cNvSpPr>
          <p:nvPr>
            <p:ph type="dt" sz="half" idx="10"/>
          </p:nvPr>
        </p:nvSpPr>
        <p:spPr>
          <a:xfrm>
            <a:off x="550863" y="6507212"/>
            <a:ext cx="2628900" cy="153888"/>
          </a:xfrm>
        </p:spPr>
        <p:txBody>
          <a:bodyPr/>
          <a:lstStyle/>
          <a:p>
            <a:pPr rtl="0"/>
            <a:r>
              <a:rPr lang="fr-FR" dirty="0"/>
              <a:t>Lundi 29 Mai 2023</a:t>
            </a:r>
          </a:p>
        </p:txBody>
      </p:sp>
      <p:sp>
        <p:nvSpPr>
          <p:cNvPr id="23" name="Slide Number Placeholder 4">
            <a:extLst>
              <a:ext uri="{FF2B5EF4-FFF2-40B4-BE49-F238E27FC236}">
                <a16:creationId xmlns:a16="http://schemas.microsoft.com/office/drawing/2014/main" id="{ADA43062-218B-CE1F-750C-C15F425B1D5B}"/>
              </a:ext>
            </a:extLst>
          </p:cNvPr>
          <p:cNvSpPr>
            <a:spLocks noGrp="1"/>
          </p:cNvSpPr>
          <p:nvPr>
            <p:ph type="sldNum" sz="quarter" idx="12"/>
          </p:nvPr>
        </p:nvSpPr>
        <p:spPr>
          <a:xfrm>
            <a:off x="9948863" y="6507212"/>
            <a:ext cx="1692274" cy="153888"/>
          </a:xfrm>
        </p:spPr>
        <p:txBody>
          <a:bodyPr/>
          <a:lstStyle/>
          <a:p>
            <a:pPr rtl="0">
              <a:spcAft>
                <a:spcPts val="600"/>
              </a:spcAft>
            </a:pPr>
            <a:fld id="{DBA1B0FB-D917-4C8C-928F-313BD683BF39}" type="slidenum">
              <a:rPr lang="fr-FR" smtClean="0"/>
              <a:pPr rtl="0">
                <a:spcAft>
                  <a:spcPts val="600"/>
                </a:spcAft>
              </a:pPr>
              <a:t>16</a:t>
            </a:fld>
            <a:endParaRPr lang="fr-FR"/>
          </a:p>
        </p:txBody>
      </p:sp>
      <p:sp>
        <p:nvSpPr>
          <p:cNvPr id="2" name="Titre 1">
            <a:extLst>
              <a:ext uri="{FF2B5EF4-FFF2-40B4-BE49-F238E27FC236}">
                <a16:creationId xmlns:a16="http://schemas.microsoft.com/office/drawing/2014/main" id="{286E938C-9D94-4B05-979A-D39FFC457291}"/>
              </a:ext>
            </a:extLst>
          </p:cNvPr>
          <p:cNvSpPr>
            <a:spLocks noGrp="1"/>
          </p:cNvSpPr>
          <p:nvPr>
            <p:ph type="ctrTitle"/>
          </p:nvPr>
        </p:nvSpPr>
        <p:spPr>
          <a:xfrm>
            <a:off x="2388202" y="196900"/>
            <a:ext cx="7415596" cy="736117"/>
          </a:xfrm>
        </p:spPr>
        <p:txBody>
          <a:bodyPr wrap="square" rtlCol="0" anchor="b" anchorCtr="0">
            <a:normAutofit/>
          </a:bodyPr>
          <a:lstStyle/>
          <a:p>
            <a:pPr rtl="0"/>
            <a:r>
              <a:rPr lang="fr-FR" sz="4000" b="1" dirty="0">
                <a:solidFill>
                  <a:schemeClr val="tx1">
                    <a:lumMod val="85000"/>
                  </a:schemeClr>
                </a:solidFill>
              </a:rPr>
              <a:t>--- MACHINE LEARNING ---</a:t>
            </a:r>
          </a:p>
        </p:txBody>
      </p:sp>
      <p:pic>
        <p:nvPicPr>
          <p:cNvPr id="7" name="Image 6">
            <a:extLst>
              <a:ext uri="{FF2B5EF4-FFF2-40B4-BE49-F238E27FC236}">
                <a16:creationId xmlns:a16="http://schemas.microsoft.com/office/drawing/2014/main" id="{9C07677E-BF91-CA45-70DB-E9EAB95CE9E7}"/>
              </a:ext>
            </a:extLst>
          </p:cNvPr>
          <p:cNvPicPr>
            <a:picLocks noChangeAspect="1"/>
          </p:cNvPicPr>
          <p:nvPr/>
        </p:nvPicPr>
        <p:blipFill>
          <a:blip r:embed="rId4"/>
          <a:stretch>
            <a:fillRect/>
          </a:stretch>
        </p:blipFill>
        <p:spPr>
          <a:xfrm>
            <a:off x="728257" y="1328240"/>
            <a:ext cx="4467849" cy="4467849"/>
          </a:xfrm>
          <a:prstGeom prst="rect">
            <a:avLst/>
          </a:prstGeom>
        </p:spPr>
      </p:pic>
      <p:pic>
        <p:nvPicPr>
          <p:cNvPr id="9" name="Image 8">
            <a:extLst>
              <a:ext uri="{FF2B5EF4-FFF2-40B4-BE49-F238E27FC236}">
                <a16:creationId xmlns:a16="http://schemas.microsoft.com/office/drawing/2014/main" id="{A6D5DEDA-7F31-BB8F-0C13-543D3D96D512}"/>
              </a:ext>
            </a:extLst>
          </p:cNvPr>
          <p:cNvPicPr>
            <a:picLocks noChangeAspect="1"/>
          </p:cNvPicPr>
          <p:nvPr/>
        </p:nvPicPr>
        <p:blipFill>
          <a:blip r:embed="rId5"/>
          <a:stretch>
            <a:fillRect/>
          </a:stretch>
        </p:blipFill>
        <p:spPr>
          <a:xfrm>
            <a:off x="6338926" y="1328240"/>
            <a:ext cx="4077269" cy="1076475"/>
          </a:xfrm>
          <a:prstGeom prst="rect">
            <a:avLst/>
          </a:prstGeom>
        </p:spPr>
      </p:pic>
      <p:pic>
        <p:nvPicPr>
          <p:cNvPr id="11" name="Image 10">
            <a:extLst>
              <a:ext uri="{FF2B5EF4-FFF2-40B4-BE49-F238E27FC236}">
                <a16:creationId xmlns:a16="http://schemas.microsoft.com/office/drawing/2014/main" id="{1B50C66F-C054-FF1D-645B-288F26A6C7C8}"/>
              </a:ext>
            </a:extLst>
          </p:cNvPr>
          <p:cNvPicPr>
            <a:picLocks noChangeAspect="1"/>
          </p:cNvPicPr>
          <p:nvPr/>
        </p:nvPicPr>
        <p:blipFill>
          <a:blip r:embed="rId6"/>
          <a:stretch>
            <a:fillRect/>
          </a:stretch>
        </p:blipFill>
        <p:spPr>
          <a:xfrm>
            <a:off x="6338926" y="2812671"/>
            <a:ext cx="4182059" cy="1095528"/>
          </a:xfrm>
          <a:prstGeom prst="rect">
            <a:avLst/>
          </a:prstGeom>
        </p:spPr>
      </p:pic>
      <p:pic>
        <p:nvPicPr>
          <p:cNvPr id="13" name="Image 12">
            <a:extLst>
              <a:ext uri="{FF2B5EF4-FFF2-40B4-BE49-F238E27FC236}">
                <a16:creationId xmlns:a16="http://schemas.microsoft.com/office/drawing/2014/main" id="{261DD6A9-F9D4-24A2-F4C4-0B60A50B6FD6}"/>
              </a:ext>
            </a:extLst>
          </p:cNvPr>
          <p:cNvPicPr>
            <a:picLocks noChangeAspect="1"/>
          </p:cNvPicPr>
          <p:nvPr/>
        </p:nvPicPr>
        <p:blipFill>
          <a:blip r:embed="rId7"/>
          <a:stretch>
            <a:fillRect/>
          </a:stretch>
        </p:blipFill>
        <p:spPr>
          <a:xfrm>
            <a:off x="6338926" y="4316155"/>
            <a:ext cx="3115110" cy="1000265"/>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D2A30C0-1BC4-4764-9C0F-5D811CAB8312}"/>
              </a:ext>
            </a:extLst>
          </p:cNvPr>
          <p:cNvSpPr>
            <a:spLocks noGrp="1"/>
          </p:cNvSpPr>
          <p:nvPr>
            <p:ph type="ctrTitle"/>
          </p:nvPr>
        </p:nvSpPr>
        <p:spPr>
          <a:xfrm>
            <a:off x="550863" y="182880"/>
            <a:ext cx="8727467" cy="635467"/>
          </a:xfrm>
        </p:spPr>
        <p:txBody>
          <a:bodyPr rtlCol="0"/>
          <a:lstStyle/>
          <a:p>
            <a:pPr rtl="0"/>
            <a:r>
              <a:rPr lang="fr-FR" dirty="0"/>
              <a:t>Pipelines de test </a:t>
            </a:r>
            <a:r>
              <a:rPr lang="fr-FR" dirty="0" err="1"/>
              <a:t>SiteEnergyUse</a:t>
            </a:r>
            <a:r>
              <a:rPr lang="fr-FR" dirty="0"/>
              <a:t>:</a:t>
            </a:r>
          </a:p>
        </p:txBody>
      </p:sp>
      <p:pic>
        <p:nvPicPr>
          <p:cNvPr id="17" name="Espace réservé d’image 16" descr="Un homme souriant au bureau">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76187" y="1021935"/>
            <a:ext cx="1691640" cy="1435608"/>
          </a:xfrm>
        </p:spPr>
      </p:pic>
      <p:pic>
        <p:nvPicPr>
          <p:cNvPr id="36" name="Espace réservé d’image 35" descr="Une femme souriant au bureau">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76187" y="3429000"/>
            <a:ext cx="1691640" cy="1435608"/>
          </a:xfrm>
        </p:spPr>
      </p:pic>
      <p:pic>
        <p:nvPicPr>
          <p:cNvPr id="38" name="Espace réservé d’image 37" descr="Femme au bureau souriant devant la camé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44569" y="1021935"/>
            <a:ext cx="1691640" cy="1435608"/>
          </a:xfrm>
        </p:spPr>
      </p:pic>
      <p:pic>
        <p:nvPicPr>
          <p:cNvPr id="40" name="Espace réservé d’image 39" descr="Homme souriant avec une barbe">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6344569" y="3429000"/>
            <a:ext cx="1691640" cy="1435608"/>
          </a:xfrm>
        </p:spPr>
      </p:pic>
      <p:sp>
        <p:nvSpPr>
          <p:cNvPr id="41" name="Espace réservé du texte 40">
            <a:extLst>
              <a:ext uri="{FF2B5EF4-FFF2-40B4-BE49-F238E27FC236}">
                <a16:creationId xmlns:a16="http://schemas.microsoft.com/office/drawing/2014/main" id="{91181F6D-A54F-4289-8C36-80ECE3B2C8E2}"/>
              </a:ext>
            </a:extLst>
          </p:cNvPr>
          <p:cNvSpPr>
            <a:spLocks noGrp="1"/>
          </p:cNvSpPr>
          <p:nvPr>
            <p:ph type="body" sz="quarter" idx="18"/>
          </p:nvPr>
        </p:nvSpPr>
        <p:spPr>
          <a:xfrm>
            <a:off x="182182" y="2602304"/>
            <a:ext cx="2279650" cy="365760"/>
          </a:xfrm>
        </p:spPr>
        <p:txBody>
          <a:bodyPr rtlCol="0"/>
          <a:lstStyle/>
          <a:p>
            <a:pPr rtl="0"/>
            <a:r>
              <a:rPr lang="fr-FR" dirty="0"/>
              <a:t>Régression linéaire</a:t>
            </a:r>
          </a:p>
        </p:txBody>
      </p:sp>
      <p:sp>
        <p:nvSpPr>
          <p:cNvPr id="43" name="Espace réservé du texte 42">
            <a:extLst>
              <a:ext uri="{FF2B5EF4-FFF2-40B4-BE49-F238E27FC236}">
                <a16:creationId xmlns:a16="http://schemas.microsoft.com/office/drawing/2014/main" id="{E4387CED-5FBE-4AFF-B64D-975B5574F16F}"/>
              </a:ext>
            </a:extLst>
          </p:cNvPr>
          <p:cNvSpPr>
            <a:spLocks noGrp="1"/>
          </p:cNvSpPr>
          <p:nvPr>
            <p:ph type="body" sz="quarter" idx="20"/>
          </p:nvPr>
        </p:nvSpPr>
        <p:spPr>
          <a:xfrm>
            <a:off x="232739" y="5058878"/>
            <a:ext cx="2353296" cy="365760"/>
          </a:xfrm>
        </p:spPr>
        <p:txBody>
          <a:bodyPr rtlCol="0"/>
          <a:lstStyle/>
          <a:p>
            <a:pPr rtl="0"/>
            <a:r>
              <a:rPr lang="fr-FR" dirty="0"/>
              <a:t>Ridge, Lasso, </a:t>
            </a:r>
            <a:r>
              <a:rPr lang="fr-FR" dirty="0" err="1"/>
              <a:t>Elastic</a:t>
            </a:r>
            <a:endParaRPr lang="fr-FR" dirty="0"/>
          </a:p>
        </p:txBody>
      </p:sp>
      <p:sp>
        <p:nvSpPr>
          <p:cNvPr id="45" name="Espace réservé du texte 44">
            <a:extLst>
              <a:ext uri="{FF2B5EF4-FFF2-40B4-BE49-F238E27FC236}">
                <a16:creationId xmlns:a16="http://schemas.microsoft.com/office/drawing/2014/main" id="{FE5CD03B-066A-46AF-8FB8-E8A78074ABEF}"/>
              </a:ext>
            </a:extLst>
          </p:cNvPr>
          <p:cNvSpPr>
            <a:spLocks noGrp="1"/>
          </p:cNvSpPr>
          <p:nvPr>
            <p:ph type="body" sz="quarter" idx="22"/>
          </p:nvPr>
        </p:nvSpPr>
        <p:spPr>
          <a:xfrm>
            <a:off x="5459335" y="2523482"/>
            <a:ext cx="3373515" cy="635467"/>
          </a:xfrm>
        </p:spPr>
        <p:txBody>
          <a:bodyPr rtlCol="0"/>
          <a:lstStyle/>
          <a:p>
            <a:pPr algn="ctr" rtl="0"/>
            <a:r>
              <a:rPr lang="fr-FR" dirty="0"/>
              <a:t>LGBM, </a:t>
            </a:r>
            <a:r>
              <a:rPr lang="fr-FR" dirty="0" err="1"/>
              <a:t>XGBoost</a:t>
            </a:r>
            <a:r>
              <a:rPr lang="fr-FR" dirty="0"/>
              <a:t>, </a:t>
            </a:r>
            <a:r>
              <a:rPr lang="fr-FR" dirty="0" err="1"/>
              <a:t>CATBoost</a:t>
            </a:r>
            <a:r>
              <a:rPr lang="fr-FR" dirty="0"/>
              <a:t>, </a:t>
            </a:r>
            <a:r>
              <a:rPr lang="fr-FR" dirty="0" err="1"/>
              <a:t>RandomForest</a:t>
            </a:r>
            <a:endParaRPr lang="fr-FR" dirty="0"/>
          </a:p>
        </p:txBody>
      </p:sp>
      <p:sp>
        <p:nvSpPr>
          <p:cNvPr id="47" name="Espace réservé du texte 46">
            <a:extLst>
              <a:ext uri="{FF2B5EF4-FFF2-40B4-BE49-F238E27FC236}">
                <a16:creationId xmlns:a16="http://schemas.microsoft.com/office/drawing/2014/main" id="{F4640D91-CB97-4FCC-8FEF-F4B22B844DC4}"/>
              </a:ext>
            </a:extLst>
          </p:cNvPr>
          <p:cNvSpPr>
            <a:spLocks noGrp="1"/>
          </p:cNvSpPr>
          <p:nvPr>
            <p:ph type="body" sz="quarter" idx="24"/>
          </p:nvPr>
        </p:nvSpPr>
        <p:spPr>
          <a:xfrm>
            <a:off x="6180588" y="5030979"/>
            <a:ext cx="2019602" cy="365760"/>
          </a:xfrm>
        </p:spPr>
        <p:txBody>
          <a:bodyPr rtlCol="0"/>
          <a:lstStyle/>
          <a:p>
            <a:pPr rtl="0"/>
            <a:r>
              <a:rPr lang="fr-FR" dirty="0" err="1"/>
              <a:t>NeuralNetwork</a:t>
            </a:r>
            <a:endParaRPr lang="fr-FR" dirty="0"/>
          </a:p>
        </p:txBody>
      </p:sp>
      <p:sp>
        <p:nvSpPr>
          <p:cNvPr id="7" name="Espace réservé de la date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9" name="Espace réservé du numéro de diapositive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17</a:t>
            </a:fld>
            <a:endParaRPr lang="fr-FR"/>
          </a:p>
        </p:txBody>
      </p:sp>
      <p:pic>
        <p:nvPicPr>
          <p:cNvPr id="4" name="Image 3">
            <a:extLst>
              <a:ext uri="{FF2B5EF4-FFF2-40B4-BE49-F238E27FC236}">
                <a16:creationId xmlns:a16="http://schemas.microsoft.com/office/drawing/2014/main" id="{695387B2-EB32-AF57-3E21-D35E8F9E9743}"/>
              </a:ext>
            </a:extLst>
          </p:cNvPr>
          <p:cNvPicPr>
            <a:picLocks noChangeAspect="1"/>
          </p:cNvPicPr>
          <p:nvPr/>
        </p:nvPicPr>
        <p:blipFill>
          <a:blip r:embed="rId7"/>
          <a:stretch>
            <a:fillRect/>
          </a:stretch>
        </p:blipFill>
        <p:spPr>
          <a:xfrm>
            <a:off x="2167827" y="1092896"/>
            <a:ext cx="3744701" cy="235093"/>
          </a:xfrm>
          <a:prstGeom prst="rect">
            <a:avLst/>
          </a:prstGeom>
        </p:spPr>
      </p:pic>
      <p:pic>
        <p:nvPicPr>
          <p:cNvPr id="20" name="Image 19">
            <a:extLst>
              <a:ext uri="{FF2B5EF4-FFF2-40B4-BE49-F238E27FC236}">
                <a16:creationId xmlns:a16="http://schemas.microsoft.com/office/drawing/2014/main" id="{0EA32BE9-0635-3322-8B32-AB24D6BF12C7}"/>
              </a:ext>
            </a:extLst>
          </p:cNvPr>
          <p:cNvPicPr>
            <a:picLocks noChangeAspect="1"/>
          </p:cNvPicPr>
          <p:nvPr/>
        </p:nvPicPr>
        <p:blipFill>
          <a:blip r:embed="rId8"/>
          <a:stretch>
            <a:fillRect/>
          </a:stretch>
        </p:blipFill>
        <p:spPr>
          <a:xfrm>
            <a:off x="2167827" y="3537855"/>
            <a:ext cx="3824600" cy="594938"/>
          </a:xfrm>
          <a:prstGeom prst="rect">
            <a:avLst/>
          </a:prstGeom>
        </p:spPr>
      </p:pic>
      <p:pic>
        <p:nvPicPr>
          <p:cNvPr id="22" name="Image 21">
            <a:extLst>
              <a:ext uri="{FF2B5EF4-FFF2-40B4-BE49-F238E27FC236}">
                <a16:creationId xmlns:a16="http://schemas.microsoft.com/office/drawing/2014/main" id="{ACF2F648-C0BF-50DC-A253-DC15E72C0DBF}"/>
              </a:ext>
            </a:extLst>
          </p:cNvPr>
          <p:cNvPicPr>
            <a:picLocks noChangeAspect="1"/>
          </p:cNvPicPr>
          <p:nvPr/>
        </p:nvPicPr>
        <p:blipFill>
          <a:blip r:embed="rId9"/>
          <a:stretch>
            <a:fillRect/>
          </a:stretch>
        </p:blipFill>
        <p:spPr>
          <a:xfrm>
            <a:off x="8036209" y="1021935"/>
            <a:ext cx="4115374" cy="666843"/>
          </a:xfrm>
          <a:prstGeom prst="rect">
            <a:avLst/>
          </a:prstGeom>
        </p:spPr>
      </p:pic>
      <p:sp>
        <p:nvSpPr>
          <p:cNvPr id="23" name="ZoneTexte 22">
            <a:extLst>
              <a:ext uri="{FF2B5EF4-FFF2-40B4-BE49-F238E27FC236}">
                <a16:creationId xmlns:a16="http://schemas.microsoft.com/office/drawing/2014/main" id="{910CAE02-AFA1-9F20-6BF2-1F535BDEC918}"/>
              </a:ext>
            </a:extLst>
          </p:cNvPr>
          <p:cNvSpPr txBox="1"/>
          <p:nvPr/>
        </p:nvSpPr>
        <p:spPr>
          <a:xfrm>
            <a:off x="8200190" y="3448632"/>
            <a:ext cx="3269760" cy="646331"/>
          </a:xfrm>
          <a:prstGeom prst="rect">
            <a:avLst/>
          </a:prstGeom>
          <a:noFill/>
        </p:spPr>
        <p:txBody>
          <a:bodyPr wrap="square" rtlCol="0">
            <a:spAutoFit/>
          </a:bodyPr>
          <a:lstStyle/>
          <a:p>
            <a:r>
              <a:rPr lang="fr-FR" dirty="0"/>
              <a:t>IN TEST… </a:t>
            </a:r>
            <a:r>
              <a:rPr lang="fr-FR" dirty="0" err="1"/>
              <a:t>i’m</a:t>
            </a:r>
            <a:r>
              <a:rPr lang="fr-FR" dirty="0"/>
              <a:t> </a:t>
            </a:r>
            <a:r>
              <a:rPr lang="fr-FR" dirty="0" err="1"/>
              <a:t>learning</a:t>
            </a:r>
            <a:r>
              <a:rPr lang="fr-FR" dirty="0"/>
              <a:t>…</a:t>
            </a:r>
          </a:p>
          <a:p>
            <a:r>
              <a:rPr lang="fr-FR" dirty="0" err="1"/>
              <a:t>Results</a:t>
            </a:r>
            <a:r>
              <a:rPr lang="fr-FR" dirty="0"/>
              <a:t> </a:t>
            </a:r>
            <a:r>
              <a:rPr lang="fr-FR" dirty="0" err="1"/>
              <a:t>need</a:t>
            </a:r>
            <a:r>
              <a:rPr lang="fr-FR" dirty="0"/>
              <a:t> to </a:t>
            </a:r>
            <a:r>
              <a:rPr lang="fr-FR" dirty="0" err="1"/>
              <a:t>be</a:t>
            </a:r>
            <a:r>
              <a:rPr lang="fr-FR" dirty="0"/>
              <a:t> explore</a:t>
            </a:r>
          </a:p>
        </p:txBody>
      </p:sp>
      <p:sp>
        <p:nvSpPr>
          <p:cNvPr id="26" name="Espace réservé du texte 42">
            <a:extLst>
              <a:ext uri="{FF2B5EF4-FFF2-40B4-BE49-F238E27FC236}">
                <a16:creationId xmlns:a16="http://schemas.microsoft.com/office/drawing/2014/main" id="{313736AA-2E9B-4A6B-7BDA-45D6D076FDB5}"/>
              </a:ext>
            </a:extLst>
          </p:cNvPr>
          <p:cNvSpPr txBox="1">
            <a:spLocks/>
          </p:cNvSpPr>
          <p:nvPr/>
        </p:nvSpPr>
        <p:spPr>
          <a:xfrm>
            <a:off x="9489581" y="130324"/>
            <a:ext cx="2415373" cy="3657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Haut = sans </a:t>
            </a:r>
            <a:r>
              <a:rPr lang="fr-FR" sz="1200" dirty="0" err="1"/>
              <a:t>ENERGYSTARScore</a:t>
            </a:r>
            <a:endParaRPr lang="fr-FR" sz="1200" dirty="0"/>
          </a:p>
          <a:p>
            <a:r>
              <a:rPr lang="fr-FR" sz="1200" dirty="0"/>
              <a:t>Bas = avec </a:t>
            </a:r>
            <a:r>
              <a:rPr lang="fr-FR" sz="1200" dirty="0" err="1"/>
              <a:t>ENERGYSTARScore</a:t>
            </a:r>
            <a:r>
              <a:rPr lang="fr-FR" sz="1200" dirty="0"/>
              <a:t> </a:t>
            </a:r>
          </a:p>
        </p:txBody>
      </p:sp>
      <p:pic>
        <p:nvPicPr>
          <p:cNvPr id="28" name="Image 27">
            <a:extLst>
              <a:ext uri="{FF2B5EF4-FFF2-40B4-BE49-F238E27FC236}">
                <a16:creationId xmlns:a16="http://schemas.microsoft.com/office/drawing/2014/main" id="{E6D22FC1-589A-EDC5-8147-5A21067E972D}"/>
              </a:ext>
            </a:extLst>
          </p:cNvPr>
          <p:cNvPicPr>
            <a:picLocks noChangeAspect="1"/>
          </p:cNvPicPr>
          <p:nvPr/>
        </p:nvPicPr>
        <p:blipFill>
          <a:blip r:embed="rId10"/>
          <a:stretch>
            <a:fillRect/>
          </a:stretch>
        </p:blipFill>
        <p:spPr>
          <a:xfrm>
            <a:off x="2167827" y="1764160"/>
            <a:ext cx="3900801" cy="235093"/>
          </a:xfrm>
          <a:prstGeom prst="rect">
            <a:avLst/>
          </a:prstGeom>
        </p:spPr>
      </p:pic>
      <p:pic>
        <p:nvPicPr>
          <p:cNvPr id="30" name="Image 29">
            <a:extLst>
              <a:ext uri="{FF2B5EF4-FFF2-40B4-BE49-F238E27FC236}">
                <a16:creationId xmlns:a16="http://schemas.microsoft.com/office/drawing/2014/main" id="{D72184B8-F06A-83A0-2B2F-2D8505F1314F}"/>
              </a:ext>
            </a:extLst>
          </p:cNvPr>
          <p:cNvPicPr>
            <a:picLocks noChangeAspect="1"/>
          </p:cNvPicPr>
          <p:nvPr/>
        </p:nvPicPr>
        <p:blipFill>
          <a:blip r:embed="rId11"/>
          <a:stretch>
            <a:fillRect/>
          </a:stretch>
        </p:blipFill>
        <p:spPr>
          <a:xfrm>
            <a:off x="2167827" y="4269422"/>
            <a:ext cx="4012761" cy="607723"/>
          </a:xfrm>
          <a:prstGeom prst="rect">
            <a:avLst/>
          </a:prstGeom>
        </p:spPr>
      </p:pic>
      <p:pic>
        <p:nvPicPr>
          <p:cNvPr id="32" name="Image 31">
            <a:extLst>
              <a:ext uri="{FF2B5EF4-FFF2-40B4-BE49-F238E27FC236}">
                <a16:creationId xmlns:a16="http://schemas.microsoft.com/office/drawing/2014/main" id="{38B99432-C49C-AFD9-4253-4CA8E872B26E}"/>
              </a:ext>
            </a:extLst>
          </p:cNvPr>
          <p:cNvPicPr>
            <a:picLocks noChangeAspect="1"/>
          </p:cNvPicPr>
          <p:nvPr/>
        </p:nvPicPr>
        <p:blipFill>
          <a:blip r:embed="rId12"/>
          <a:stretch>
            <a:fillRect/>
          </a:stretch>
        </p:blipFill>
        <p:spPr>
          <a:xfrm>
            <a:off x="8036209" y="1800073"/>
            <a:ext cx="4086795" cy="647790"/>
          </a:xfrm>
          <a:prstGeom prst="rect">
            <a:avLst/>
          </a:prstGeom>
        </p:spPr>
      </p:pic>
      <p:sp>
        <p:nvSpPr>
          <p:cNvPr id="2" name="ZoneTexte 1">
            <a:extLst>
              <a:ext uri="{FF2B5EF4-FFF2-40B4-BE49-F238E27FC236}">
                <a16:creationId xmlns:a16="http://schemas.microsoft.com/office/drawing/2014/main" id="{66BE2E14-7D12-67D8-86D0-F926FEB37F33}"/>
              </a:ext>
            </a:extLst>
          </p:cNvPr>
          <p:cNvSpPr txBox="1"/>
          <p:nvPr/>
        </p:nvSpPr>
        <p:spPr>
          <a:xfrm>
            <a:off x="6637986" y="5672984"/>
            <a:ext cx="5003151" cy="830997"/>
          </a:xfrm>
          <a:prstGeom prst="rect">
            <a:avLst/>
          </a:prstGeom>
          <a:noFill/>
        </p:spPr>
        <p:txBody>
          <a:bodyPr wrap="square" rtlCol="0">
            <a:spAutoFit/>
          </a:bodyPr>
          <a:lstStyle/>
          <a:p>
            <a:r>
              <a:rPr lang="fr-FR" sz="1200" dirty="0"/>
              <a:t>Encodage : </a:t>
            </a:r>
          </a:p>
          <a:p>
            <a:r>
              <a:rPr lang="fr-FR" sz="1200" dirty="0"/>
              <a:t>Régression linéaire, </a:t>
            </a:r>
            <a:r>
              <a:rPr lang="fr-FR" sz="1200" dirty="0" err="1"/>
              <a:t>ridge</a:t>
            </a:r>
            <a:r>
              <a:rPr lang="fr-FR" sz="1200" dirty="0"/>
              <a:t>, lasso, </a:t>
            </a:r>
            <a:r>
              <a:rPr lang="fr-FR" sz="1200" dirty="0" err="1"/>
              <a:t>elastic</a:t>
            </a:r>
            <a:r>
              <a:rPr lang="fr-FR" sz="1200" dirty="0"/>
              <a:t>, </a:t>
            </a:r>
            <a:r>
              <a:rPr lang="fr-FR" sz="1200" dirty="0" err="1"/>
              <a:t>lgb</a:t>
            </a:r>
            <a:r>
              <a:rPr lang="fr-FR" sz="1200" dirty="0"/>
              <a:t>, </a:t>
            </a:r>
            <a:r>
              <a:rPr lang="fr-FR" sz="1200" dirty="0" err="1"/>
              <a:t>xgb</a:t>
            </a:r>
            <a:r>
              <a:rPr lang="fr-FR" sz="1200" dirty="0"/>
              <a:t>, cat et </a:t>
            </a:r>
            <a:r>
              <a:rPr lang="fr-FR" sz="1200" dirty="0" err="1"/>
              <a:t>nn</a:t>
            </a:r>
            <a:r>
              <a:rPr lang="fr-FR" sz="1200" dirty="0"/>
              <a:t> au </a:t>
            </a:r>
            <a:r>
              <a:rPr lang="fr-FR" sz="1200" dirty="0" err="1"/>
              <a:t>OneHotEncoder</a:t>
            </a:r>
            <a:r>
              <a:rPr lang="fr-FR" sz="1200" dirty="0"/>
              <a:t>.</a:t>
            </a:r>
          </a:p>
          <a:p>
            <a:r>
              <a:rPr lang="fr-FR" sz="1200" dirty="0" err="1"/>
              <a:t>Lgb</a:t>
            </a:r>
            <a:r>
              <a:rPr lang="fr-FR" sz="1200" dirty="0"/>
              <a:t>, </a:t>
            </a:r>
            <a:r>
              <a:rPr lang="fr-FR" sz="1200" dirty="0" err="1"/>
              <a:t>xgb</a:t>
            </a:r>
            <a:r>
              <a:rPr lang="fr-FR" sz="1200" dirty="0"/>
              <a:t>, cat et </a:t>
            </a:r>
            <a:r>
              <a:rPr lang="fr-FR" sz="1200" dirty="0" err="1"/>
              <a:t>nn</a:t>
            </a:r>
            <a:r>
              <a:rPr lang="fr-FR" sz="1200" dirty="0"/>
              <a:t> au </a:t>
            </a:r>
            <a:r>
              <a:rPr lang="fr-FR" sz="1200" dirty="0" err="1"/>
              <a:t>MinMaxScaler</a:t>
            </a:r>
            <a:endParaRPr lang="fr-FR" sz="1200" dirty="0"/>
          </a:p>
          <a:p>
            <a:r>
              <a:rPr lang="fr-FR" sz="1200" dirty="0"/>
              <a:t>Cat au </a:t>
            </a:r>
            <a:r>
              <a:rPr lang="fr-FR" sz="1200" dirty="0" err="1"/>
              <a:t>CatBoostEncoder</a:t>
            </a:r>
            <a:endParaRPr lang="fr-FR" sz="1200" dirty="0"/>
          </a:p>
        </p:txBody>
      </p:sp>
      <p:sp>
        <p:nvSpPr>
          <p:cNvPr id="5" name="ZoneTexte 4">
            <a:extLst>
              <a:ext uri="{FF2B5EF4-FFF2-40B4-BE49-F238E27FC236}">
                <a16:creationId xmlns:a16="http://schemas.microsoft.com/office/drawing/2014/main" id="{7571C618-A416-E9ED-FCEE-B0DD7848B216}"/>
              </a:ext>
            </a:extLst>
          </p:cNvPr>
          <p:cNvSpPr txBox="1"/>
          <p:nvPr/>
        </p:nvSpPr>
        <p:spPr>
          <a:xfrm>
            <a:off x="311890" y="5672984"/>
            <a:ext cx="6094520" cy="646331"/>
          </a:xfrm>
          <a:prstGeom prst="rect">
            <a:avLst/>
          </a:prstGeom>
          <a:noFill/>
        </p:spPr>
        <p:txBody>
          <a:bodyPr wrap="square">
            <a:spAutoFit/>
          </a:bodyPr>
          <a:lstStyle/>
          <a:p>
            <a:r>
              <a:rPr lang="fr-FR" sz="1200" dirty="0" err="1"/>
              <a:t>Scalers</a:t>
            </a:r>
            <a:r>
              <a:rPr lang="fr-FR" sz="1200" dirty="0"/>
              <a:t> : </a:t>
            </a:r>
          </a:p>
          <a:p>
            <a:r>
              <a:rPr lang="fr-FR" sz="1200" dirty="0"/>
              <a:t>Régression linéaire, </a:t>
            </a:r>
            <a:r>
              <a:rPr lang="fr-FR" sz="1200" dirty="0" err="1"/>
              <a:t>ridge</a:t>
            </a:r>
            <a:r>
              <a:rPr lang="fr-FR" sz="1200" dirty="0"/>
              <a:t>, lasso, </a:t>
            </a:r>
            <a:r>
              <a:rPr lang="fr-FR" sz="1200" dirty="0" err="1"/>
              <a:t>elastic</a:t>
            </a:r>
            <a:r>
              <a:rPr lang="fr-FR" sz="1200" dirty="0"/>
              <a:t> au </a:t>
            </a:r>
            <a:r>
              <a:rPr lang="fr-FR" sz="1200" dirty="0" err="1"/>
              <a:t>StandardScaler</a:t>
            </a:r>
            <a:r>
              <a:rPr lang="fr-FR" sz="1200" dirty="0"/>
              <a:t>.</a:t>
            </a:r>
          </a:p>
          <a:p>
            <a:r>
              <a:rPr lang="fr-FR" sz="1200" dirty="0" err="1"/>
              <a:t>Lgb</a:t>
            </a:r>
            <a:r>
              <a:rPr lang="fr-FR" sz="1200" dirty="0"/>
              <a:t>, </a:t>
            </a:r>
            <a:r>
              <a:rPr lang="fr-FR" sz="1200" dirty="0" err="1"/>
              <a:t>xgb</a:t>
            </a:r>
            <a:r>
              <a:rPr lang="fr-FR" sz="1200" dirty="0"/>
              <a:t>, cat et </a:t>
            </a:r>
            <a:r>
              <a:rPr lang="fr-FR" sz="1200" dirty="0" err="1"/>
              <a:t>nn</a:t>
            </a:r>
            <a:r>
              <a:rPr lang="fr-FR" sz="1200" dirty="0"/>
              <a:t> au </a:t>
            </a:r>
            <a:r>
              <a:rPr lang="fr-FR" sz="1200" dirty="0" err="1"/>
              <a:t>MinMaxScaler</a:t>
            </a:r>
            <a:endParaRPr lang="fr-FR" sz="1200" dirty="0"/>
          </a:p>
        </p:txBody>
      </p:sp>
    </p:spTree>
    <p:extLst>
      <p:ext uri="{BB962C8B-B14F-4D97-AF65-F5344CB8AC3E}">
        <p14:creationId xmlns:p14="http://schemas.microsoft.com/office/powerpoint/2010/main" val="297987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D2A30C0-1BC4-4764-9C0F-5D811CAB8312}"/>
              </a:ext>
            </a:extLst>
          </p:cNvPr>
          <p:cNvSpPr>
            <a:spLocks noGrp="1"/>
          </p:cNvSpPr>
          <p:nvPr>
            <p:ph type="ctrTitle"/>
          </p:nvPr>
        </p:nvSpPr>
        <p:spPr>
          <a:xfrm>
            <a:off x="287047" y="182880"/>
            <a:ext cx="8991284" cy="635467"/>
          </a:xfrm>
        </p:spPr>
        <p:txBody>
          <a:bodyPr rtlCol="0"/>
          <a:lstStyle/>
          <a:p>
            <a:pPr rtl="0"/>
            <a:r>
              <a:rPr lang="fr-FR" sz="4000" dirty="0"/>
              <a:t>Pipelines de test </a:t>
            </a:r>
            <a:r>
              <a:rPr lang="fr-FR" sz="4000" dirty="0" err="1"/>
              <a:t>TotalGHGEmissions</a:t>
            </a:r>
            <a:r>
              <a:rPr lang="fr-FR" sz="4000" dirty="0"/>
              <a:t> :</a:t>
            </a:r>
          </a:p>
        </p:txBody>
      </p:sp>
      <p:pic>
        <p:nvPicPr>
          <p:cNvPr id="17" name="Espace réservé d’image 16" descr="Un homme souriant au bureau">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76187" y="1021935"/>
            <a:ext cx="1691640" cy="1435608"/>
          </a:xfrm>
        </p:spPr>
      </p:pic>
      <p:pic>
        <p:nvPicPr>
          <p:cNvPr id="36" name="Espace réservé d’image 35" descr="Une femme souriant au bureau">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76187" y="3429000"/>
            <a:ext cx="1691640" cy="1435608"/>
          </a:xfrm>
        </p:spPr>
      </p:pic>
      <p:pic>
        <p:nvPicPr>
          <p:cNvPr id="38" name="Espace réservé d’image 37" descr="Femme au bureau souriant devant la camé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344569" y="1021935"/>
            <a:ext cx="1691640" cy="1435608"/>
          </a:xfrm>
        </p:spPr>
      </p:pic>
      <p:pic>
        <p:nvPicPr>
          <p:cNvPr id="40" name="Espace réservé d’image 39" descr="Homme souriant avec une barbe">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6344569" y="3429000"/>
            <a:ext cx="1691640" cy="1435608"/>
          </a:xfrm>
        </p:spPr>
      </p:pic>
      <p:sp>
        <p:nvSpPr>
          <p:cNvPr id="41" name="Espace réservé du texte 40">
            <a:extLst>
              <a:ext uri="{FF2B5EF4-FFF2-40B4-BE49-F238E27FC236}">
                <a16:creationId xmlns:a16="http://schemas.microsoft.com/office/drawing/2014/main" id="{91181F6D-A54F-4289-8C36-80ECE3B2C8E2}"/>
              </a:ext>
            </a:extLst>
          </p:cNvPr>
          <p:cNvSpPr>
            <a:spLocks noGrp="1"/>
          </p:cNvSpPr>
          <p:nvPr>
            <p:ph type="body" sz="quarter" idx="18"/>
          </p:nvPr>
        </p:nvSpPr>
        <p:spPr>
          <a:xfrm>
            <a:off x="182182" y="2602304"/>
            <a:ext cx="2279650" cy="365760"/>
          </a:xfrm>
        </p:spPr>
        <p:txBody>
          <a:bodyPr rtlCol="0"/>
          <a:lstStyle/>
          <a:p>
            <a:pPr rtl="0"/>
            <a:r>
              <a:rPr lang="fr-FR" dirty="0"/>
              <a:t>Régression linéaire</a:t>
            </a:r>
          </a:p>
        </p:txBody>
      </p:sp>
      <p:sp>
        <p:nvSpPr>
          <p:cNvPr id="43" name="Espace réservé du texte 42">
            <a:extLst>
              <a:ext uri="{FF2B5EF4-FFF2-40B4-BE49-F238E27FC236}">
                <a16:creationId xmlns:a16="http://schemas.microsoft.com/office/drawing/2014/main" id="{E4387CED-5FBE-4AFF-B64D-975B5574F16F}"/>
              </a:ext>
            </a:extLst>
          </p:cNvPr>
          <p:cNvSpPr>
            <a:spLocks noGrp="1"/>
          </p:cNvSpPr>
          <p:nvPr>
            <p:ph type="body" sz="quarter" idx="20"/>
          </p:nvPr>
        </p:nvSpPr>
        <p:spPr>
          <a:xfrm>
            <a:off x="232739" y="5058878"/>
            <a:ext cx="2353296" cy="365760"/>
          </a:xfrm>
        </p:spPr>
        <p:txBody>
          <a:bodyPr rtlCol="0"/>
          <a:lstStyle/>
          <a:p>
            <a:pPr rtl="0"/>
            <a:r>
              <a:rPr lang="fr-FR" dirty="0"/>
              <a:t>Ridge, Lasso, </a:t>
            </a:r>
            <a:r>
              <a:rPr lang="fr-FR" dirty="0" err="1"/>
              <a:t>Elastic</a:t>
            </a:r>
            <a:endParaRPr lang="fr-FR" dirty="0"/>
          </a:p>
        </p:txBody>
      </p:sp>
      <p:sp>
        <p:nvSpPr>
          <p:cNvPr id="45" name="Espace réservé du texte 44">
            <a:extLst>
              <a:ext uri="{FF2B5EF4-FFF2-40B4-BE49-F238E27FC236}">
                <a16:creationId xmlns:a16="http://schemas.microsoft.com/office/drawing/2014/main" id="{FE5CD03B-066A-46AF-8FB8-E8A78074ABEF}"/>
              </a:ext>
            </a:extLst>
          </p:cNvPr>
          <p:cNvSpPr>
            <a:spLocks noGrp="1"/>
          </p:cNvSpPr>
          <p:nvPr>
            <p:ph type="body" sz="quarter" idx="22"/>
          </p:nvPr>
        </p:nvSpPr>
        <p:spPr>
          <a:xfrm>
            <a:off x="5459335" y="2523482"/>
            <a:ext cx="3373515" cy="635467"/>
          </a:xfrm>
        </p:spPr>
        <p:txBody>
          <a:bodyPr rtlCol="0"/>
          <a:lstStyle/>
          <a:p>
            <a:pPr algn="ctr" rtl="0"/>
            <a:r>
              <a:rPr lang="fr-FR" dirty="0"/>
              <a:t>LGBM, </a:t>
            </a:r>
            <a:r>
              <a:rPr lang="fr-FR" dirty="0" err="1"/>
              <a:t>XGBoost</a:t>
            </a:r>
            <a:r>
              <a:rPr lang="fr-FR" dirty="0"/>
              <a:t>, </a:t>
            </a:r>
            <a:r>
              <a:rPr lang="fr-FR" dirty="0" err="1"/>
              <a:t>CATBoost</a:t>
            </a:r>
            <a:r>
              <a:rPr lang="fr-FR" dirty="0"/>
              <a:t>, </a:t>
            </a:r>
            <a:r>
              <a:rPr lang="fr-FR" dirty="0" err="1"/>
              <a:t>RandomForest</a:t>
            </a:r>
            <a:endParaRPr lang="fr-FR" dirty="0"/>
          </a:p>
        </p:txBody>
      </p:sp>
      <p:sp>
        <p:nvSpPr>
          <p:cNvPr id="47" name="Espace réservé du texte 46">
            <a:extLst>
              <a:ext uri="{FF2B5EF4-FFF2-40B4-BE49-F238E27FC236}">
                <a16:creationId xmlns:a16="http://schemas.microsoft.com/office/drawing/2014/main" id="{F4640D91-CB97-4FCC-8FEF-F4B22B844DC4}"/>
              </a:ext>
            </a:extLst>
          </p:cNvPr>
          <p:cNvSpPr>
            <a:spLocks noGrp="1"/>
          </p:cNvSpPr>
          <p:nvPr>
            <p:ph type="body" sz="quarter" idx="24"/>
          </p:nvPr>
        </p:nvSpPr>
        <p:spPr>
          <a:xfrm>
            <a:off x="6180588" y="5030979"/>
            <a:ext cx="2019602" cy="365760"/>
          </a:xfrm>
        </p:spPr>
        <p:txBody>
          <a:bodyPr rtlCol="0"/>
          <a:lstStyle/>
          <a:p>
            <a:pPr rtl="0"/>
            <a:r>
              <a:rPr lang="fr-FR" dirty="0" err="1"/>
              <a:t>NeuralNetwork</a:t>
            </a:r>
            <a:endParaRPr lang="fr-FR" dirty="0"/>
          </a:p>
        </p:txBody>
      </p:sp>
      <p:sp>
        <p:nvSpPr>
          <p:cNvPr id="7" name="Espace réservé de la date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9" name="Espace réservé du numéro de diapositive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18</a:t>
            </a:fld>
            <a:endParaRPr lang="fr-FR"/>
          </a:p>
        </p:txBody>
      </p:sp>
      <p:sp>
        <p:nvSpPr>
          <p:cNvPr id="26" name="Espace réservé du texte 42">
            <a:extLst>
              <a:ext uri="{FF2B5EF4-FFF2-40B4-BE49-F238E27FC236}">
                <a16:creationId xmlns:a16="http://schemas.microsoft.com/office/drawing/2014/main" id="{313736AA-2E9B-4A6B-7BDA-45D6D076FDB5}"/>
              </a:ext>
            </a:extLst>
          </p:cNvPr>
          <p:cNvSpPr txBox="1">
            <a:spLocks/>
          </p:cNvSpPr>
          <p:nvPr/>
        </p:nvSpPr>
        <p:spPr>
          <a:xfrm>
            <a:off x="9489581" y="130324"/>
            <a:ext cx="2415373" cy="3657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Haut = sans </a:t>
            </a:r>
            <a:r>
              <a:rPr lang="fr-FR" sz="1200" dirty="0" err="1"/>
              <a:t>ENERGYSTARScore</a:t>
            </a:r>
            <a:endParaRPr lang="fr-FR" sz="1200" dirty="0"/>
          </a:p>
          <a:p>
            <a:r>
              <a:rPr lang="fr-FR" sz="1200" dirty="0"/>
              <a:t>Bas = avec </a:t>
            </a:r>
            <a:r>
              <a:rPr lang="fr-FR" sz="1200" dirty="0" err="1"/>
              <a:t>ENERGYSTARScore</a:t>
            </a:r>
            <a:r>
              <a:rPr lang="fr-FR" sz="1200" dirty="0"/>
              <a:t> </a:t>
            </a:r>
          </a:p>
        </p:txBody>
      </p:sp>
      <p:pic>
        <p:nvPicPr>
          <p:cNvPr id="3" name="Image 2">
            <a:extLst>
              <a:ext uri="{FF2B5EF4-FFF2-40B4-BE49-F238E27FC236}">
                <a16:creationId xmlns:a16="http://schemas.microsoft.com/office/drawing/2014/main" id="{D93C2DC1-7DEB-8227-7DC9-5AC35D740667}"/>
              </a:ext>
            </a:extLst>
          </p:cNvPr>
          <p:cNvPicPr>
            <a:picLocks noChangeAspect="1"/>
          </p:cNvPicPr>
          <p:nvPr/>
        </p:nvPicPr>
        <p:blipFill>
          <a:blip r:embed="rId7"/>
          <a:stretch>
            <a:fillRect/>
          </a:stretch>
        </p:blipFill>
        <p:spPr>
          <a:xfrm>
            <a:off x="8035029" y="3457340"/>
            <a:ext cx="4091620" cy="559906"/>
          </a:xfrm>
          <a:prstGeom prst="rect">
            <a:avLst/>
          </a:prstGeom>
        </p:spPr>
      </p:pic>
      <p:pic>
        <p:nvPicPr>
          <p:cNvPr id="5" name="Image 4">
            <a:extLst>
              <a:ext uri="{FF2B5EF4-FFF2-40B4-BE49-F238E27FC236}">
                <a16:creationId xmlns:a16="http://schemas.microsoft.com/office/drawing/2014/main" id="{3115FBBE-7CA9-A222-5805-FC15F82D0FFC}"/>
              </a:ext>
            </a:extLst>
          </p:cNvPr>
          <p:cNvPicPr>
            <a:picLocks noChangeAspect="1"/>
          </p:cNvPicPr>
          <p:nvPr/>
        </p:nvPicPr>
        <p:blipFill>
          <a:blip r:embed="rId8"/>
          <a:stretch>
            <a:fillRect/>
          </a:stretch>
        </p:blipFill>
        <p:spPr>
          <a:xfrm>
            <a:off x="8035030" y="1461062"/>
            <a:ext cx="3680784" cy="204123"/>
          </a:xfrm>
          <a:prstGeom prst="rect">
            <a:avLst/>
          </a:prstGeom>
        </p:spPr>
      </p:pic>
      <p:pic>
        <p:nvPicPr>
          <p:cNvPr id="11" name="Image 10">
            <a:extLst>
              <a:ext uri="{FF2B5EF4-FFF2-40B4-BE49-F238E27FC236}">
                <a16:creationId xmlns:a16="http://schemas.microsoft.com/office/drawing/2014/main" id="{3F667644-99EC-7E2B-0672-FC14B35282E0}"/>
              </a:ext>
            </a:extLst>
          </p:cNvPr>
          <p:cNvPicPr>
            <a:picLocks noChangeAspect="1"/>
          </p:cNvPicPr>
          <p:nvPr/>
        </p:nvPicPr>
        <p:blipFill>
          <a:blip r:embed="rId9"/>
          <a:stretch>
            <a:fillRect/>
          </a:stretch>
        </p:blipFill>
        <p:spPr>
          <a:xfrm>
            <a:off x="8035029" y="892800"/>
            <a:ext cx="3680784" cy="568262"/>
          </a:xfrm>
          <a:prstGeom prst="rect">
            <a:avLst/>
          </a:prstGeom>
        </p:spPr>
      </p:pic>
      <p:pic>
        <p:nvPicPr>
          <p:cNvPr id="13" name="Image 12">
            <a:extLst>
              <a:ext uri="{FF2B5EF4-FFF2-40B4-BE49-F238E27FC236}">
                <a16:creationId xmlns:a16="http://schemas.microsoft.com/office/drawing/2014/main" id="{930E9065-F53B-1480-727A-F58B7FA3B6AB}"/>
              </a:ext>
            </a:extLst>
          </p:cNvPr>
          <p:cNvPicPr>
            <a:picLocks noChangeAspect="1"/>
          </p:cNvPicPr>
          <p:nvPr/>
        </p:nvPicPr>
        <p:blipFill>
          <a:blip r:embed="rId10"/>
          <a:stretch>
            <a:fillRect/>
          </a:stretch>
        </p:blipFill>
        <p:spPr>
          <a:xfrm>
            <a:off x="2172709" y="3486672"/>
            <a:ext cx="3850524" cy="563966"/>
          </a:xfrm>
          <a:prstGeom prst="rect">
            <a:avLst/>
          </a:prstGeom>
        </p:spPr>
      </p:pic>
      <p:pic>
        <p:nvPicPr>
          <p:cNvPr id="15" name="Image 14">
            <a:extLst>
              <a:ext uri="{FF2B5EF4-FFF2-40B4-BE49-F238E27FC236}">
                <a16:creationId xmlns:a16="http://schemas.microsoft.com/office/drawing/2014/main" id="{50652085-36EE-C2A5-C343-276E435CA9B3}"/>
              </a:ext>
            </a:extLst>
          </p:cNvPr>
          <p:cNvPicPr>
            <a:picLocks noChangeAspect="1"/>
          </p:cNvPicPr>
          <p:nvPr/>
        </p:nvPicPr>
        <p:blipFill>
          <a:blip r:embed="rId11"/>
          <a:stretch>
            <a:fillRect/>
          </a:stretch>
        </p:blipFill>
        <p:spPr>
          <a:xfrm>
            <a:off x="2167827" y="1107328"/>
            <a:ext cx="3928173" cy="206396"/>
          </a:xfrm>
          <a:prstGeom prst="rect">
            <a:avLst/>
          </a:prstGeom>
        </p:spPr>
      </p:pic>
      <p:pic>
        <p:nvPicPr>
          <p:cNvPr id="18" name="Image 17">
            <a:extLst>
              <a:ext uri="{FF2B5EF4-FFF2-40B4-BE49-F238E27FC236}">
                <a16:creationId xmlns:a16="http://schemas.microsoft.com/office/drawing/2014/main" id="{DD7E5A98-58A6-2762-AEAD-847CBAD2D04F}"/>
              </a:ext>
            </a:extLst>
          </p:cNvPr>
          <p:cNvPicPr>
            <a:picLocks noChangeAspect="1"/>
          </p:cNvPicPr>
          <p:nvPr/>
        </p:nvPicPr>
        <p:blipFill>
          <a:blip r:embed="rId12"/>
          <a:stretch>
            <a:fillRect/>
          </a:stretch>
        </p:blipFill>
        <p:spPr>
          <a:xfrm>
            <a:off x="2167827" y="2011217"/>
            <a:ext cx="3928173" cy="200758"/>
          </a:xfrm>
          <a:prstGeom prst="rect">
            <a:avLst/>
          </a:prstGeom>
        </p:spPr>
      </p:pic>
      <p:pic>
        <p:nvPicPr>
          <p:cNvPr id="20" name="Image 19">
            <a:extLst>
              <a:ext uri="{FF2B5EF4-FFF2-40B4-BE49-F238E27FC236}">
                <a16:creationId xmlns:a16="http://schemas.microsoft.com/office/drawing/2014/main" id="{4752E1BE-73D1-0B33-EB93-1D6B5C0D2D38}"/>
              </a:ext>
            </a:extLst>
          </p:cNvPr>
          <p:cNvPicPr>
            <a:picLocks noChangeAspect="1"/>
          </p:cNvPicPr>
          <p:nvPr/>
        </p:nvPicPr>
        <p:blipFill>
          <a:blip r:embed="rId13"/>
          <a:stretch>
            <a:fillRect/>
          </a:stretch>
        </p:blipFill>
        <p:spPr>
          <a:xfrm>
            <a:off x="2167826" y="4239665"/>
            <a:ext cx="3850523" cy="575960"/>
          </a:xfrm>
          <a:prstGeom prst="rect">
            <a:avLst/>
          </a:prstGeom>
        </p:spPr>
      </p:pic>
      <p:pic>
        <p:nvPicPr>
          <p:cNvPr id="22" name="Image 21">
            <a:extLst>
              <a:ext uri="{FF2B5EF4-FFF2-40B4-BE49-F238E27FC236}">
                <a16:creationId xmlns:a16="http://schemas.microsoft.com/office/drawing/2014/main" id="{5F7401CD-066E-4B94-9A4C-F414C8EBCC79}"/>
              </a:ext>
            </a:extLst>
          </p:cNvPr>
          <p:cNvPicPr>
            <a:picLocks noChangeAspect="1"/>
          </p:cNvPicPr>
          <p:nvPr/>
        </p:nvPicPr>
        <p:blipFill>
          <a:blip r:embed="rId14"/>
          <a:stretch>
            <a:fillRect/>
          </a:stretch>
        </p:blipFill>
        <p:spPr>
          <a:xfrm>
            <a:off x="8035029" y="1728497"/>
            <a:ext cx="3783552" cy="588700"/>
          </a:xfrm>
          <a:prstGeom prst="rect">
            <a:avLst/>
          </a:prstGeom>
        </p:spPr>
      </p:pic>
      <p:pic>
        <p:nvPicPr>
          <p:cNvPr id="25" name="Image 24">
            <a:extLst>
              <a:ext uri="{FF2B5EF4-FFF2-40B4-BE49-F238E27FC236}">
                <a16:creationId xmlns:a16="http://schemas.microsoft.com/office/drawing/2014/main" id="{88198A11-6E1C-834B-68A3-EB07AFBB362E}"/>
              </a:ext>
            </a:extLst>
          </p:cNvPr>
          <p:cNvPicPr>
            <a:picLocks noChangeAspect="1"/>
          </p:cNvPicPr>
          <p:nvPr/>
        </p:nvPicPr>
        <p:blipFill>
          <a:blip r:embed="rId15"/>
          <a:stretch>
            <a:fillRect/>
          </a:stretch>
        </p:blipFill>
        <p:spPr>
          <a:xfrm>
            <a:off x="8035030" y="2314703"/>
            <a:ext cx="3783552" cy="208331"/>
          </a:xfrm>
          <a:prstGeom prst="rect">
            <a:avLst/>
          </a:prstGeom>
        </p:spPr>
      </p:pic>
      <p:sp>
        <p:nvSpPr>
          <p:cNvPr id="27" name="ZoneTexte 26">
            <a:extLst>
              <a:ext uri="{FF2B5EF4-FFF2-40B4-BE49-F238E27FC236}">
                <a16:creationId xmlns:a16="http://schemas.microsoft.com/office/drawing/2014/main" id="{D5D10BFA-6074-6889-F283-8B42DA142D5B}"/>
              </a:ext>
            </a:extLst>
          </p:cNvPr>
          <p:cNvSpPr txBox="1"/>
          <p:nvPr/>
        </p:nvSpPr>
        <p:spPr>
          <a:xfrm>
            <a:off x="311890" y="5624016"/>
            <a:ext cx="6094520" cy="646331"/>
          </a:xfrm>
          <a:prstGeom prst="rect">
            <a:avLst/>
          </a:prstGeom>
          <a:noFill/>
        </p:spPr>
        <p:txBody>
          <a:bodyPr wrap="square">
            <a:spAutoFit/>
          </a:bodyPr>
          <a:lstStyle/>
          <a:p>
            <a:r>
              <a:rPr lang="fr-FR" sz="1200" dirty="0" err="1"/>
              <a:t>Scalers</a:t>
            </a:r>
            <a:r>
              <a:rPr lang="fr-FR" sz="1200" dirty="0"/>
              <a:t> : </a:t>
            </a:r>
          </a:p>
          <a:p>
            <a:r>
              <a:rPr lang="fr-FR" sz="1200" dirty="0"/>
              <a:t>Régression linéaire, </a:t>
            </a:r>
            <a:r>
              <a:rPr lang="fr-FR" sz="1200" dirty="0" err="1"/>
              <a:t>ridge</a:t>
            </a:r>
            <a:r>
              <a:rPr lang="fr-FR" sz="1200" dirty="0"/>
              <a:t>, lasso, </a:t>
            </a:r>
            <a:r>
              <a:rPr lang="fr-FR" sz="1200" dirty="0" err="1"/>
              <a:t>elastic</a:t>
            </a:r>
            <a:r>
              <a:rPr lang="fr-FR" sz="1200" dirty="0"/>
              <a:t> au </a:t>
            </a:r>
            <a:r>
              <a:rPr lang="fr-FR" sz="1200" dirty="0" err="1"/>
              <a:t>StandardScaler</a:t>
            </a:r>
            <a:r>
              <a:rPr lang="fr-FR" sz="1200" dirty="0"/>
              <a:t>.</a:t>
            </a:r>
          </a:p>
          <a:p>
            <a:r>
              <a:rPr lang="fr-FR" sz="1200" dirty="0" err="1"/>
              <a:t>Lgb</a:t>
            </a:r>
            <a:r>
              <a:rPr lang="fr-FR" sz="1200" dirty="0"/>
              <a:t>, </a:t>
            </a:r>
            <a:r>
              <a:rPr lang="fr-FR" sz="1200" dirty="0" err="1"/>
              <a:t>xgb</a:t>
            </a:r>
            <a:r>
              <a:rPr lang="fr-FR" sz="1200" dirty="0"/>
              <a:t>, cat et </a:t>
            </a:r>
            <a:r>
              <a:rPr lang="fr-FR" sz="1200" dirty="0" err="1"/>
              <a:t>nn</a:t>
            </a:r>
            <a:r>
              <a:rPr lang="fr-FR" sz="1200" dirty="0"/>
              <a:t> au </a:t>
            </a:r>
            <a:r>
              <a:rPr lang="fr-FR" sz="1200" dirty="0" err="1"/>
              <a:t>MinMaxScaler</a:t>
            </a:r>
            <a:endParaRPr lang="fr-FR" sz="1200" dirty="0"/>
          </a:p>
        </p:txBody>
      </p:sp>
      <p:sp>
        <p:nvSpPr>
          <p:cNvPr id="28" name="ZoneTexte 27">
            <a:extLst>
              <a:ext uri="{FF2B5EF4-FFF2-40B4-BE49-F238E27FC236}">
                <a16:creationId xmlns:a16="http://schemas.microsoft.com/office/drawing/2014/main" id="{1B3087DE-E21C-9927-707B-78D35A9EC53B}"/>
              </a:ext>
            </a:extLst>
          </p:cNvPr>
          <p:cNvSpPr txBox="1"/>
          <p:nvPr/>
        </p:nvSpPr>
        <p:spPr>
          <a:xfrm>
            <a:off x="6637986" y="5624016"/>
            <a:ext cx="5003151" cy="830997"/>
          </a:xfrm>
          <a:prstGeom prst="rect">
            <a:avLst/>
          </a:prstGeom>
          <a:noFill/>
        </p:spPr>
        <p:txBody>
          <a:bodyPr wrap="square" rtlCol="0">
            <a:spAutoFit/>
          </a:bodyPr>
          <a:lstStyle/>
          <a:p>
            <a:r>
              <a:rPr lang="fr-FR" sz="1200" dirty="0"/>
              <a:t>Encodage : </a:t>
            </a:r>
          </a:p>
          <a:p>
            <a:r>
              <a:rPr lang="fr-FR" sz="1200" dirty="0"/>
              <a:t>Régression linéaire, </a:t>
            </a:r>
            <a:r>
              <a:rPr lang="fr-FR" sz="1200" dirty="0" err="1"/>
              <a:t>ridge</a:t>
            </a:r>
            <a:r>
              <a:rPr lang="fr-FR" sz="1200" dirty="0"/>
              <a:t>, lasso, </a:t>
            </a:r>
            <a:r>
              <a:rPr lang="fr-FR" sz="1200" dirty="0" err="1"/>
              <a:t>elastic</a:t>
            </a:r>
            <a:r>
              <a:rPr lang="fr-FR" sz="1200" dirty="0"/>
              <a:t>, </a:t>
            </a:r>
            <a:r>
              <a:rPr lang="fr-FR" sz="1200" dirty="0" err="1"/>
              <a:t>lgb</a:t>
            </a:r>
            <a:r>
              <a:rPr lang="fr-FR" sz="1200" dirty="0"/>
              <a:t>, </a:t>
            </a:r>
            <a:r>
              <a:rPr lang="fr-FR" sz="1200" dirty="0" err="1"/>
              <a:t>xgb</a:t>
            </a:r>
            <a:r>
              <a:rPr lang="fr-FR" sz="1200" dirty="0"/>
              <a:t>, cat et </a:t>
            </a:r>
            <a:r>
              <a:rPr lang="fr-FR" sz="1200" dirty="0" err="1"/>
              <a:t>nn</a:t>
            </a:r>
            <a:r>
              <a:rPr lang="fr-FR" sz="1200" dirty="0"/>
              <a:t> au </a:t>
            </a:r>
            <a:r>
              <a:rPr lang="fr-FR" sz="1200" dirty="0" err="1"/>
              <a:t>OneHotEncoder</a:t>
            </a:r>
            <a:r>
              <a:rPr lang="fr-FR" sz="1200" dirty="0"/>
              <a:t>.</a:t>
            </a:r>
          </a:p>
          <a:p>
            <a:r>
              <a:rPr lang="fr-FR" sz="1200" dirty="0" err="1"/>
              <a:t>Lgb</a:t>
            </a:r>
            <a:r>
              <a:rPr lang="fr-FR" sz="1200" dirty="0"/>
              <a:t>, </a:t>
            </a:r>
            <a:r>
              <a:rPr lang="fr-FR" sz="1200" dirty="0" err="1"/>
              <a:t>xgb</a:t>
            </a:r>
            <a:r>
              <a:rPr lang="fr-FR" sz="1200" dirty="0"/>
              <a:t>, cat et </a:t>
            </a:r>
            <a:r>
              <a:rPr lang="fr-FR" sz="1200" dirty="0" err="1"/>
              <a:t>nn</a:t>
            </a:r>
            <a:r>
              <a:rPr lang="fr-FR" sz="1200" dirty="0"/>
              <a:t> au </a:t>
            </a:r>
            <a:r>
              <a:rPr lang="fr-FR" sz="1200" dirty="0" err="1"/>
              <a:t>MinMaxScaler</a:t>
            </a:r>
            <a:endParaRPr lang="fr-FR" sz="1200" dirty="0"/>
          </a:p>
          <a:p>
            <a:r>
              <a:rPr lang="fr-FR" sz="1200" dirty="0"/>
              <a:t>Cat au </a:t>
            </a:r>
            <a:r>
              <a:rPr lang="fr-FR" sz="1200" dirty="0" err="1"/>
              <a:t>CatBoostEncoder</a:t>
            </a:r>
            <a:endParaRPr lang="fr-FR" sz="1200" dirty="0"/>
          </a:p>
        </p:txBody>
      </p:sp>
    </p:spTree>
    <p:extLst>
      <p:ext uri="{BB962C8B-B14F-4D97-AF65-F5344CB8AC3E}">
        <p14:creationId xmlns:p14="http://schemas.microsoft.com/office/powerpoint/2010/main" val="189744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F8FAEED9-1ECD-45F9-87A0-9394BAEABB79}"/>
              </a:ext>
            </a:extLst>
          </p:cNvPr>
          <p:cNvSpPr>
            <a:spLocks noGrp="1"/>
          </p:cNvSpPr>
          <p:nvPr>
            <p:ph type="ctrTitle"/>
          </p:nvPr>
        </p:nvSpPr>
        <p:spPr>
          <a:xfrm>
            <a:off x="301841" y="1012054"/>
            <a:ext cx="11629747" cy="985421"/>
          </a:xfrm>
        </p:spPr>
        <p:txBody>
          <a:bodyPr rtlCol="0"/>
          <a:lstStyle/>
          <a:p>
            <a:pPr rtl="0"/>
            <a:r>
              <a:rPr lang="fr-FR" sz="3200" dirty="0"/>
              <a:t>Exemple d’Analyse des résidus (sans </a:t>
            </a:r>
            <a:r>
              <a:rPr lang="fr-FR" sz="3200" dirty="0" err="1"/>
              <a:t>ENERGYSTARScore</a:t>
            </a:r>
            <a:r>
              <a:rPr lang="fr-FR" sz="3200" dirty="0"/>
              <a:t>) :</a:t>
            </a:r>
            <a:br>
              <a:rPr lang="fr-FR" sz="3200" dirty="0"/>
            </a:br>
            <a:endParaRPr lang="fr-FR" sz="3200" dirty="0"/>
          </a:p>
        </p:txBody>
      </p:sp>
      <p:pic>
        <p:nvPicPr>
          <p:cNvPr id="27" name="Espace réservé d’image 26" descr="Arrière-plan numérique Point de données">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843379"/>
          </a:xfrm>
        </p:spPr>
      </p:pic>
      <p:sp>
        <p:nvSpPr>
          <p:cNvPr id="4" name="Espace réservé de la date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19</a:t>
            </a:fld>
            <a:endParaRPr lang="fr-FR"/>
          </a:p>
        </p:txBody>
      </p:sp>
      <p:sp>
        <p:nvSpPr>
          <p:cNvPr id="2" name="ZoneTexte 1">
            <a:extLst>
              <a:ext uri="{FF2B5EF4-FFF2-40B4-BE49-F238E27FC236}">
                <a16:creationId xmlns:a16="http://schemas.microsoft.com/office/drawing/2014/main" id="{20EA3990-C226-5393-F198-83DDF37D3F1F}"/>
              </a:ext>
            </a:extLst>
          </p:cNvPr>
          <p:cNvSpPr txBox="1"/>
          <p:nvPr/>
        </p:nvSpPr>
        <p:spPr>
          <a:xfrm>
            <a:off x="9809825" y="1727562"/>
            <a:ext cx="2121763" cy="369332"/>
          </a:xfrm>
          <a:prstGeom prst="rect">
            <a:avLst/>
          </a:prstGeom>
          <a:noFill/>
        </p:spPr>
        <p:txBody>
          <a:bodyPr wrap="square" rtlCol="0">
            <a:spAutoFit/>
          </a:bodyPr>
          <a:lstStyle/>
          <a:p>
            <a:r>
              <a:rPr lang="fr-FR" dirty="0" err="1"/>
              <a:t>SiteEnergyUseWN</a:t>
            </a:r>
            <a:endParaRPr lang="fr-FR" dirty="0"/>
          </a:p>
        </p:txBody>
      </p:sp>
      <p:pic>
        <p:nvPicPr>
          <p:cNvPr id="8" name="Image 7">
            <a:extLst>
              <a:ext uri="{FF2B5EF4-FFF2-40B4-BE49-F238E27FC236}">
                <a16:creationId xmlns:a16="http://schemas.microsoft.com/office/drawing/2014/main" id="{ADB41670-C1C9-4F4A-C504-3381EEF0B413}"/>
              </a:ext>
            </a:extLst>
          </p:cNvPr>
          <p:cNvPicPr>
            <a:picLocks noChangeAspect="1"/>
          </p:cNvPicPr>
          <p:nvPr/>
        </p:nvPicPr>
        <p:blipFill>
          <a:blip r:embed="rId3"/>
          <a:stretch>
            <a:fillRect/>
          </a:stretch>
        </p:blipFill>
        <p:spPr>
          <a:xfrm>
            <a:off x="205448" y="2558024"/>
            <a:ext cx="1863484" cy="2962067"/>
          </a:xfrm>
          <a:prstGeom prst="rect">
            <a:avLst/>
          </a:prstGeom>
        </p:spPr>
      </p:pic>
      <p:pic>
        <p:nvPicPr>
          <p:cNvPr id="12" name="Image 11">
            <a:extLst>
              <a:ext uri="{FF2B5EF4-FFF2-40B4-BE49-F238E27FC236}">
                <a16:creationId xmlns:a16="http://schemas.microsoft.com/office/drawing/2014/main" id="{FB072711-760C-A6ED-092D-6AFB3B8A0512}"/>
              </a:ext>
            </a:extLst>
          </p:cNvPr>
          <p:cNvPicPr>
            <a:picLocks noChangeAspect="1"/>
          </p:cNvPicPr>
          <p:nvPr/>
        </p:nvPicPr>
        <p:blipFill>
          <a:blip r:embed="rId4"/>
          <a:stretch>
            <a:fillRect/>
          </a:stretch>
        </p:blipFill>
        <p:spPr>
          <a:xfrm>
            <a:off x="2143453" y="2558024"/>
            <a:ext cx="1959285" cy="2962067"/>
          </a:xfrm>
          <a:prstGeom prst="rect">
            <a:avLst/>
          </a:prstGeom>
        </p:spPr>
      </p:pic>
      <p:pic>
        <p:nvPicPr>
          <p:cNvPr id="14" name="Image 13">
            <a:extLst>
              <a:ext uri="{FF2B5EF4-FFF2-40B4-BE49-F238E27FC236}">
                <a16:creationId xmlns:a16="http://schemas.microsoft.com/office/drawing/2014/main" id="{5D8A26F1-BF80-5746-119B-20EA5A56A941}"/>
              </a:ext>
            </a:extLst>
          </p:cNvPr>
          <p:cNvPicPr>
            <a:picLocks noChangeAspect="1"/>
          </p:cNvPicPr>
          <p:nvPr/>
        </p:nvPicPr>
        <p:blipFill>
          <a:blip r:embed="rId5"/>
          <a:stretch>
            <a:fillRect/>
          </a:stretch>
        </p:blipFill>
        <p:spPr>
          <a:xfrm>
            <a:off x="4177259" y="2558024"/>
            <a:ext cx="1906651" cy="2970470"/>
          </a:xfrm>
          <a:prstGeom prst="rect">
            <a:avLst/>
          </a:prstGeom>
        </p:spPr>
      </p:pic>
      <p:pic>
        <p:nvPicPr>
          <p:cNvPr id="16" name="Image 15">
            <a:extLst>
              <a:ext uri="{FF2B5EF4-FFF2-40B4-BE49-F238E27FC236}">
                <a16:creationId xmlns:a16="http://schemas.microsoft.com/office/drawing/2014/main" id="{F9A3E80B-DFD8-58BA-4583-3B9FC1651025}"/>
              </a:ext>
            </a:extLst>
          </p:cNvPr>
          <p:cNvPicPr>
            <a:picLocks noChangeAspect="1"/>
          </p:cNvPicPr>
          <p:nvPr/>
        </p:nvPicPr>
        <p:blipFill>
          <a:blip r:embed="rId6"/>
          <a:stretch>
            <a:fillRect/>
          </a:stretch>
        </p:blipFill>
        <p:spPr>
          <a:xfrm>
            <a:off x="6158432" y="2558024"/>
            <a:ext cx="1837816" cy="2962067"/>
          </a:xfrm>
          <a:prstGeom prst="rect">
            <a:avLst/>
          </a:prstGeom>
        </p:spPr>
      </p:pic>
      <p:pic>
        <p:nvPicPr>
          <p:cNvPr id="18" name="Image 17">
            <a:extLst>
              <a:ext uri="{FF2B5EF4-FFF2-40B4-BE49-F238E27FC236}">
                <a16:creationId xmlns:a16="http://schemas.microsoft.com/office/drawing/2014/main" id="{591F4E4A-6519-78CE-8428-09615CBA6A5B}"/>
              </a:ext>
            </a:extLst>
          </p:cNvPr>
          <p:cNvPicPr>
            <a:picLocks noChangeAspect="1"/>
          </p:cNvPicPr>
          <p:nvPr/>
        </p:nvPicPr>
        <p:blipFill>
          <a:blip r:embed="rId7"/>
          <a:stretch>
            <a:fillRect/>
          </a:stretch>
        </p:blipFill>
        <p:spPr>
          <a:xfrm>
            <a:off x="8292711" y="2558024"/>
            <a:ext cx="1854606" cy="2970470"/>
          </a:xfrm>
          <a:prstGeom prst="rect">
            <a:avLst/>
          </a:prstGeom>
        </p:spPr>
      </p:pic>
      <p:pic>
        <p:nvPicPr>
          <p:cNvPr id="20" name="Image 19">
            <a:extLst>
              <a:ext uri="{FF2B5EF4-FFF2-40B4-BE49-F238E27FC236}">
                <a16:creationId xmlns:a16="http://schemas.microsoft.com/office/drawing/2014/main" id="{37D59508-5900-9AED-DFEB-BEF46CA6C983}"/>
              </a:ext>
            </a:extLst>
          </p:cNvPr>
          <p:cNvPicPr>
            <a:picLocks noChangeAspect="1"/>
          </p:cNvPicPr>
          <p:nvPr/>
        </p:nvPicPr>
        <p:blipFill>
          <a:blip r:embed="rId8"/>
          <a:stretch>
            <a:fillRect/>
          </a:stretch>
        </p:blipFill>
        <p:spPr>
          <a:xfrm>
            <a:off x="10236226" y="2558024"/>
            <a:ext cx="1882626" cy="2962067"/>
          </a:xfrm>
          <a:prstGeom prst="rect">
            <a:avLst/>
          </a:prstGeom>
        </p:spPr>
      </p:pic>
    </p:spTree>
    <p:extLst>
      <p:ext uri="{BB962C8B-B14F-4D97-AF65-F5344CB8AC3E}">
        <p14:creationId xmlns:p14="http://schemas.microsoft.com/office/powerpoint/2010/main" val="310355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rtlCol="0">
            <a:normAutofit/>
          </a:bodyPr>
          <a:lstStyle/>
          <a:p>
            <a:pPr rtl="0"/>
            <a:r>
              <a:rPr lang="fr-FR"/>
              <a:t>La meilleure manière de commencer, c’est d’arrêter de parler et de s’y mettre.</a:t>
            </a:r>
          </a:p>
        </p:txBody>
      </p:sp>
      <p:sp>
        <p:nvSpPr>
          <p:cNvPr id="15" name="Espace réservé du contenu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rtlCol="0"/>
          <a:lstStyle/>
          <a:p>
            <a:pPr rtl="0"/>
            <a:r>
              <a:rPr lang="fr-FR" dirty="0"/>
              <a:t>Walt Disney</a:t>
            </a:r>
          </a:p>
          <a:p>
            <a:pPr rtl="0"/>
            <a:endParaRPr lang="fr-FR" dirty="0"/>
          </a:p>
        </p:txBody>
      </p:sp>
      <p:pic>
        <p:nvPicPr>
          <p:cNvPr id="18" name="Espace réservé d’image 17" descr="Personne dessinant sur un tableau blanc">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19" name="Espace réservé de la date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21" name="Espace réservé du numéro de diapositive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2</a:t>
            </a:fld>
            <a:endParaRPr lang="fr-FR"/>
          </a:p>
        </p:txBody>
      </p:sp>
    </p:spTree>
    <p:extLst>
      <p:ext uri="{BB962C8B-B14F-4D97-AF65-F5344CB8AC3E}">
        <p14:creationId xmlns:p14="http://schemas.microsoft.com/office/powerpoint/2010/main" val="395518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F8FAEED9-1ECD-45F9-87A0-9394BAEABB79}"/>
              </a:ext>
            </a:extLst>
          </p:cNvPr>
          <p:cNvSpPr>
            <a:spLocks noGrp="1"/>
          </p:cNvSpPr>
          <p:nvPr>
            <p:ph type="ctrTitle"/>
          </p:nvPr>
        </p:nvSpPr>
        <p:spPr>
          <a:xfrm>
            <a:off x="2107391" y="1406032"/>
            <a:ext cx="11090274" cy="404232"/>
          </a:xfrm>
        </p:spPr>
        <p:txBody>
          <a:bodyPr rtlCol="0"/>
          <a:lstStyle/>
          <a:p>
            <a:pPr rtl="0"/>
            <a:r>
              <a:rPr lang="fr-FR" sz="3200" dirty="0" err="1"/>
              <a:t>Feature</a:t>
            </a:r>
            <a:r>
              <a:rPr lang="fr-FR" sz="3200" dirty="0"/>
              <a:t> Importance pour </a:t>
            </a:r>
            <a:r>
              <a:rPr lang="fr-FR" sz="3200" dirty="0" err="1"/>
              <a:t>SiteEnergyUse</a:t>
            </a:r>
            <a:br>
              <a:rPr lang="fr-FR" sz="3200" dirty="0"/>
            </a:br>
            <a:endParaRPr lang="fr-FR" sz="3200" dirty="0"/>
          </a:p>
        </p:txBody>
      </p:sp>
      <p:pic>
        <p:nvPicPr>
          <p:cNvPr id="27" name="Espace réservé d’image 26" descr="Arrière-plan numérique Point de données">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843379"/>
          </a:xfrm>
        </p:spPr>
      </p:pic>
      <p:sp>
        <p:nvSpPr>
          <p:cNvPr id="4" name="Espace réservé de la date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20</a:t>
            </a:fld>
            <a:endParaRPr lang="fr-FR"/>
          </a:p>
        </p:txBody>
      </p:sp>
      <p:pic>
        <p:nvPicPr>
          <p:cNvPr id="3" name="Image 2">
            <a:extLst>
              <a:ext uri="{FF2B5EF4-FFF2-40B4-BE49-F238E27FC236}">
                <a16:creationId xmlns:a16="http://schemas.microsoft.com/office/drawing/2014/main" id="{B1604A02-4E2E-6931-8B8D-2EE249F80861}"/>
              </a:ext>
            </a:extLst>
          </p:cNvPr>
          <p:cNvPicPr>
            <a:picLocks noChangeAspect="1"/>
          </p:cNvPicPr>
          <p:nvPr/>
        </p:nvPicPr>
        <p:blipFill>
          <a:blip r:embed="rId3"/>
          <a:stretch>
            <a:fillRect/>
          </a:stretch>
        </p:blipFill>
        <p:spPr>
          <a:xfrm>
            <a:off x="152912" y="1515715"/>
            <a:ext cx="6053702" cy="4000198"/>
          </a:xfrm>
          <a:prstGeom prst="rect">
            <a:avLst/>
          </a:prstGeom>
        </p:spPr>
      </p:pic>
      <p:pic>
        <p:nvPicPr>
          <p:cNvPr id="9" name="Image 8">
            <a:extLst>
              <a:ext uri="{FF2B5EF4-FFF2-40B4-BE49-F238E27FC236}">
                <a16:creationId xmlns:a16="http://schemas.microsoft.com/office/drawing/2014/main" id="{FB1780D7-6DCB-317B-6EF3-8AE97F38569B}"/>
              </a:ext>
            </a:extLst>
          </p:cNvPr>
          <p:cNvPicPr>
            <a:picLocks noChangeAspect="1"/>
          </p:cNvPicPr>
          <p:nvPr/>
        </p:nvPicPr>
        <p:blipFill>
          <a:blip r:embed="rId4"/>
          <a:stretch>
            <a:fillRect/>
          </a:stretch>
        </p:blipFill>
        <p:spPr>
          <a:xfrm>
            <a:off x="169545" y="5575676"/>
            <a:ext cx="6053702" cy="762091"/>
          </a:xfrm>
          <a:prstGeom prst="rect">
            <a:avLst/>
          </a:prstGeom>
        </p:spPr>
      </p:pic>
      <p:sp>
        <p:nvSpPr>
          <p:cNvPr id="11" name="ZoneTexte 10">
            <a:extLst>
              <a:ext uri="{FF2B5EF4-FFF2-40B4-BE49-F238E27FC236}">
                <a16:creationId xmlns:a16="http://schemas.microsoft.com/office/drawing/2014/main" id="{2D3CFB6E-B270-9CE5-23BC-E6C8AC2CA78F}"/>
              </a:ext>
            </a:extLst>
          </p:cNvPr>
          <p:cNvSpPr txBox="1"/>
          <p:nvPr/>
        </p:nvSpPr>
        <p:spPr>
          <a:xfrm>
            <a:off x="7352487" y="1724219"/>
            <a:ext cx="4401548" cy="646331"/>
          </a:xfrm>
          <a:prstGeom prst="rect">
            <a:avLst/>
          </a:prstGeom>
          <a:noFill/>
        </p:spPr>
        <p:txBody>
          <a:bodyPr wrap="square">
            <a:spAutoFit/>
          </a:bodyPr>
          <a:lstStyle/>
          <a:p>
            <a:r>
              <a:rPr lang="fr-FR" dirty="0"/>
              <a:t>24 variables retenues, voici les plus importantes au </a:t>
            </a:r>
            <a:r>
              <a:rPr lang="fr-FR" dirty="0" err="1"/>
              <a:t>feature</a:t>
            </a:r>
            <a:r>
              <a:rPr lang="fr-FR" dirty="0"/>
              <a:t> importance.</a:t>
            </a:r>
          </a:p>
        </p:txBody>
      </p:sp>
    </p:spTree>
    <p:extLst>
      <p:ext uri="{BB962C8B-B14F-4D97-AF65-F5344CB8AC3E}">
        <p14:creationId xmlns:p14="http://schemas.microsoft.com/office/powerpoint/2010/main" val="1199709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F8FAEED9-1ECD-45F9-87A0-9394BAEABB79}"/>
              </a:ext>
            </a:extLst>
          </p:cNvPr>
          <p:cNvSpPr>
            <a:spLocks noGrp="1"/>
          </p:cNvSpPr>
          <p:nvPr>
            <p:ph type="ctrTitle"/>
          </p:nvPr>
        </p:nvSpPr>
        <p:spPr>
          <a:xfrm>
            <a:off x="2107391" y="1406032"/>
            <a:ext cx="11090274" cy="404232"/>
          </a:xfrm>
        </p:spPr>
        <p:txBody>
          <a:bodyPr rtlCol="0"/>
          <a:lstStyle/>
          <a:p>
            <a:pPr rtl="0"/>
            <a:r>
              <a:rPr lang="fr-FR" sz="3200" dirty="0"/>
              <a:t>Tuning </a:t>
            </a:r>
            <a:r>
              <a:rPr lang="fr-FR" sz="3200" dirty="0" err="1"/>
              <a:t>best_mdl</a:t>
            </a:r>
            <a:r>
              <a:rPr lang="fr-FR" sz="3200" dirty="0"/>
              <a:t> pour </a:t>
            </a:r>
            <a:r>
              <a:rPr lang="fr-FR" sz="3200" dirty="0" err="1"/>
              <a:t>SiteEnergyUse</a:t>
            </a:r>
            <a:br>
              <a:rPr lang="fr-FR" sz="3200" dirty="0"/>
            </a:br>
            <a:endParaRPr lang="fr-FR" sz="3200" dirty="0"/>
          </a:p>
        </p:txBody>
      </p:sp>
      <p:pic>
        <p:nvPicPr>
          <p:cNvPr id="27" name="Espace réservé d’image 26" descr="Arrière-plan numérique Point de données">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843379"/>
          </a:xfrm>
        </p:spPr>
      </p:pic>
      <p:sp>
        <p:nvSpPr>
          <p:cNvPr id="4" name="Espace réservé de la date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21</a:t>
            </a:fld>
            <a:endParaRPr lang="fr-FR"/>
          </a:p>
        </p:txBody>
      </p:sp>
      <p:sp>
        <p:nvSpPr>
          <p:cNvPr id="26" name="ZoneTexte 25">
            <a:extLst>
              <a:ext uri="{FF2B5EF4-FFF2-40B4-BE49-F238E27FC236}">
                <a16:creationId xmlns:a16="http://schemas.microsoft.com/office/drawing/2014/main" id="{DB36DADC-E768-E702-8986-8DC0B58FA3F3}"/>
              </a:ext>
            </a:extLst>
          </p:cNvPr>
          <p:cNvSpPr txBox="1"/>
          <p:nvPr/>
        </p:nvSpPr>
        <p:spPr>
          <a:xfrm>
            <a:off x="3548864" y="5212855"/>
            <a:ext cx="3180410" cy="261610"/>
          </a:xfrm>
          <a:prstGeom prst="rect">
            <a:avLst/>
          </a:prstGeom>
          <a:noFill/>
        </p:spPr>
        <p:txBody>
          <a:bodyPr wrap="square" rtlCol="0">
            <a:spAutoFit/>
          </a:bodyPr>
          <a:lstStyle/>
          <a:p>
            <a:r>
              <a:rPr lang="fr-FR" sz="1100" dirty="0"/>
              <a:t>Résultats sur TEST Sans / Avec </a:t>
            </a:r>
            <a:r>
              <a:rPr lang="fr-FR" sz="1100" dirty="0" err="1"/>
              <a:t>ENERGYSTARScore</a:t>
            </a:r>
            <a:endParaRPr lang="fr-FR" sz="1100" dirty="0"/>
          </a:p>
        </p:txBody>
      </p:sp>
      <p:pic>
        <p:nvPicPr>
          <p:cNvPr id="3" name="Image 2">
            <a:extLst>
              <a:ext uri="{FF2B5EF4-FFF2-40B4-BE49-F238E27FC236}">
                <a16:creationId xmlns:a16="http://schemas.microsoft.com/office/drawing/2014/main" id="{CA1C7A82-B231-8F46-267F-FCA1FD2863F1}"/>
              </a:ext>
            </a:extLst>
          </p:cNvPr>
          <p:cNvPicPr>
            <a:picLocks noChangeAspect="1"/>
          </p:cNvPicPr>
          <p:nvPr/>
        </p:nvPicPr>
        <p:blipFill>
          <a:blip r:embed="rId3"/>
          <a:stretch>
            <a:fillRect/>
          </a:stretch>
        </p:blipFill>
        <p:spPr>
          <a:xfrm>
            <a:off x="128828" y="1426497"/>
            <a:ext cx="6671467" cy="3621240"/>
          </a:xfrm>
          <a:prstGeom prst="rect">
            <a:avLst/>
          </a:prstGeom>
        </p:spPr>
      </p:pic>
      <p:pic>
        <p:nvPicPr>
          <p:cNvPr id="8" name="Image 7">
            <a:extLst>
              <a:ext uri="{FF2B5EF4-FFF2-40B4-BE49-F238E27FC236}">
                <a16:creationId xmlns:a16="http://schemas.microsoft.com/office/drawing/2014/main" id="{451C292B-30F1-DAE0-CF8A-7FE9DFAA9E9C}"/>
              </a:ext>
            </a:extLst>
          </p:cNvPr>
          <p:cNvPicPr>
            <a:picLocks noChangeAspect="1"/>
          </p:cNvPicPr>
          <p:nvPr/>
        </p:nvPicPr>
        <p:blipFill>
          <a:blip r:embed="rId4"/>
          <a:stretch>
            <a:fillRect/>
          </a:stretch>
        </p:blipFill>
        <p:spPr>
          <a:xfrm>
            <a:off x="7417132" y="3147753"/>
            <a:ext cx="4043940" cy="1682855"/>
          </a:xfrm>
          <a:prstGeom prst="rect">
            <a:avLst/>
          </a:prstGeom>
        </p:spPr>
      </p:pic>
      <p:pic>
        <p:nvPicPr>
          <p:cNvPr id="10" name="Image 9">
            <a:extLst>
              <a:ext uri="{FF2B5EF4-FFF2-40B4-BE49-F238E27FC236}">
                <a16:creationId xmlns:a16="http://schemas.microsoft.com/office/drawing/2014/main" id="{E7E8F917-A30C-B6A8-1A9F-D02B656C28D0}"/>
              </a:ext>
            </a:extLst>
          </p:cNvPr>
          <p:cNvPicPr>
            <a:picLocks noChangeAspect="1"/>
          </p:cNvPicPr>
          <p:nvPr/>
        </p:nvPicPr>
        <p:blipFill>
          <a:blip r:embed="rId5"/>
          <a:stretch>
            <a:fillRect/>
          </a:stretch>
        </p:blipFill>
        <p:spPr>
          <a:xfrm>
            <a:off x="7417132" y="1423929"/>
            <a:ext cx="4043940" cy="1691025"/>
          </a:xfrm>
          <a:prstGeom prst="rect">
            <a:avLst/>
          </a:prstGeom>
        </p:spPr>
      </p:pic>
      <p:pic>
        <p:nvPicPr>
          <p:cNvPr id="12" name="Image 11">
            <a:extLst>
              <a:ext uri="{FF2B5EF4-FFF2-40B4-BE49-F238E27FC236}">
                <a16:creationId xmlns:a16="http://schemas.microsoft.com/office/drawing/2014/main" id="{4CADA0EA-6B62-3D53-A002-EE45BF16DD1E}"/>
              </a:ext>
            </a:extLst>
          </p:cNvPr>
          <p:cNvPicPr>
            <a:picLocks noChangeAspect="1"/>
          </p:cNvPicPr>
          <p:nvPr/>
        </p:nvPicPr>
        <p:blipFill>
          <a:blip r:embed="rId6"/>
          <a:stretch>
            <a:fillRect/>
          </a:stretch>
        </p:blipFill>
        <p:spPr>
          <a:xfrm>
            <a:off x="7417132" y="4863407"/>
            <a:ext cx="4043940" cy="1713534"/>
          </a:xfrm>
          <a:prstGeom prst="rect">
            <a:avLst/>
          </a:prstGeom>
        </p:spPr>
      </p:pic>
      <p:pic>
        <p:nvPicPr>
          <p:cNvPr id="14" name="Image 13">
            <a:extLst>
              <a:ext uri="{FF2B5EF4-FFF2-40B4-BE49-F238E27FC236}">
                <a16:creationId xmlns:a16="http://schemas.microsoft.com/office/drawing/2014/main" id="{971FE2DC-B18C-8D72-74DC-82398D076691}"/>
              </a:ext>
            </a:extLst>
          </p:cNvPr>
          <p:cNvPicPr>
            <a:picLocks noChangeAspect="1"/>
          </p:cNvPicPr>
          <p:nvPr/>
        </p:nvPicPr>
        <p:blipFill>
          <a:blip r:embed="rId7"/>
          <a:stretch>
            <a:fillRect/>
          </a:stretch>
        </p:blipFill>
        <p:spPr>
          <a:xfrm>
            <a:off x="1214667" y="5250778"/>
            <a:ext cx="1785447" cy="1060609"/>
          </a:xfrm>
          <a:prstGeom prst="rect">
            <a:avLst/>
          </a:prstGeom>
        </p:spPr>
      </p:pic>
      <p:pic>
        <p:nvPicPr>
          <p:cNvPr id="16" name="Image 15">
            <a:extLst>
              <a:ext uri="{FF2B5EF4-FFF2-40B4-BE49-F238E27FC236}">
                <a16:creationId xmlns:a16="http://schemas.microsoft.com/office/drawing/2014/main" id="{C4DAC9BE-6C1F-4A07-2E56-F174C3DED903}"/>
              </a:ext>
            </a:extLst>
          </p:cNvPr>
          <p:cNvPicPr>
            <a:picLocks noChangeAspect="1"/>
          </p:cNvPicPr>
          <p:nvPr/>
        </p:nvPicPr>
        <p:blipFill>
          <a:blip r:embed="rId8"/>
          <a:stretch>
            <a:fillRect/>
          </a:stretch>
        </p:blipFill>
        <p:spPr>
          <a:xfrm>
            <a:off x="3548864" y="5549860"/>
            <a:ext cx="3208298" cy="396274"/>
          </a:xfrm>
          <a:prstGeom prst="rect">
            <a:avLst/>
          </a:prstGeom>
        </p:spPr>
      </p:pic>
    </p:spTree>
    <p:extLst>
      <p:ext uri="{BB962C8B-B14F-4D97-AF65-F5344CB8AC3E}">
        <p14:creationId xmlns:p14="http://schemas.microsoft.com/office/powerpoint/2010/main" val="1435389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F8FAEED9-1ECD-45F9-87A0-9394BAEABB79}"/>
              </a:ext>
            </a:extLst>
          </p:cNvPr>
          <p:cNvSpPr>
            <a:spLocks noGrp="1"/>
          </p:cNvSpPr>
          <p:nvPr>
            <p:ph type="ctrTitle"/>
          </p:nvPr>
        </p:nvSpPr>
        <p:spPr>
          <a:xfrm>
            <a:off x="2107391" y="1406032"/>
            <a:ext cx="11090274" cy="404232"/>
          </a:xfrm>
        </p:spPr>
        <p:txBody>
          <a:bodyPr rtlCol="0"/>
          <a:lstStyle/>
          <a:p>
            <a:pPr rtl="0"/>
            <a:r>
              <a:rPr lang="fr-FR" sz="3200" dirty="0" err="1"/>
              <a:t>Feature</a:t>
            </a:r>
            <a:r>
              <a:rPr lang="fr-FR" sz="3200" dirty="0"/>
              <a:t> Importance pour </a:t>
            </a:r>
            <a:r>
              <a:rPr lang="fr-FR" sz="3200" dirty="0" err="1"/>
              <a:t>TotalGHGEmissions</a:t>
            </a:r>
            <a:br>
              <a:rPr lang="fr-FR" sz="3200" dirty="0"/>
            </a:br>
            <a:endParaRPr lang="fr-FR" sz="3200" dirty="0"/>
          </a:p>
        </p:txBody>
      </p:sp>
      <p:pic>
        <p:nvPicPr>
          <p:cNvPr id="27" name="Espace réservé d’image 26" descr="Arrière-plan numérique Point de données">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843379"/>
          </a:xfrm>
        </p:spPr>
      </p:pic>
      <p:sp>
        <p:nvSpPr>
          <p:cNvPr id="4" name="Espace réservé de la date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22</a:t>
            </a:fld>
            <a:endParaRPr lang="fr-FR"/>
          </a:p>
        </p:txBody>
      </p:sp>
      <p:pic>
        <p:nvPicPr>
          <p:cNvPr id="8" name="Image 7">
            <a:extLst>
              <a:ext uri="{FF2B5EF4-FFF2-40B4-BE49-F238E27FC236}">
                <a16:creationId xmlns:a16="http://schemas.microsoft.com/office/drawing/2014/main" id="{BDA43434-0D50-0EDA-4B3A-315F8B1E4AFC}"/>
              </a:ext>
            </a:extLst>
          </p:cNvPr>
          <p:cNvPicPr>
            <a:picLocks noChangeAspect="1"/>
          </p:cNvPicPr>
          <p:nvPr/>
        </p:nvPicPr>
        <p:blipFill>
          <a:blip r:embed="rId3"/>
          <a:stretch>
            <a:fillRect/>
          </a:stretch>
        </p:blipFill>
        <p:spPr>
          <a:xfrm>
            <a:off x="227429" y="1509913"/>
            <a:ext cx="6840147" cy="3716493"/>
          </a:xfrm>
          <a:prstGeom prst="rect">
            <a:avLst/>
          </a:prstGeom>
        </p:spPr>
      </p:pic>
      <p:sp>
        <p:nvSpPr>
          <p:cNvPr id="9" name="ZoneTexte 8">
            <a:extLst>
              <a:ext uri="{FF2B5EF4-FFF2-40B4-BE49-F238E27FC236}">
                <a16:creationId xmlns:a16="http://schemas.microsoft.com/office/drawing/2014/main" id="{6EA22984-5D4D-7ADA-C6D9-B388D6BC27A7}"/>
              </a:ext>
            </a:extLst>
          </p:cNvPr>
          <p:cNvSpPr txBox="1"/>
          <p:nvPr/>
        </p:nvSpPr>
        <p:spPr>
          <a:xfrm>
            <a:off x="7794594" y="1713390"/>
            <a:ext cx="3559946" cy="646331"/>
          </a:xfrm>
          <a:prstGeom prst="rect">
            <a:avLst/>
          </a:prstGeom>
          <a:noFill/>
        </p:spPr>
        <p:txBody>
          <a:bodyPr wrap="square" rtlCol="0">
            <a:spAutoFit/>
          </a:bodyPr>
          <a:lstStyle/>
          <a:p>
            <a:r>
              <a:rPr lang="fr-FR" dirty="0"/>
              <a:t>39 variables retenues, voici les plus importantes au </a:t>
            </a:r>
            <a:r>
              <a:rPr lang="fr-FR" dirty="0" err="1"/>
              <a:t>feature</a:t>
            </a:r>
            <a:r>
              <a:rPr lang="fr-FR" dirty="0"/>
              <a:t> importance.</a:t>
            </a:r>
          </a:p>
        </p:txBody>
      </p:sp>
      <p:pic>
        <p:nvPicPr>
          <p:cNvPr id="11" name="Image 10">
            <a:extLst>
              <a:ext uri="{FF2B5EF4-FFF2-40B4-BE49-F238E27FC236}">
                <a16:creationId xmlns:a16="http://schemas.microsoft.com/office/drawing/2014/main" id="{0BA31F07-CB21-08B2-197F-FE6150B9823D}"/>
              </a:ext>
            </a:extLst>
          </p:cNvPr>
          <p:cNvPicPr>
            <a:picLocks noChangeAspect="1"/>
          </p:cNvPicPr>
          <p:nvPr/>
        </p:nvPicPr>
        <p:blipFill>
          <a:blip r:embed="rId4"/>
          <a:stretch>
            <a:fillRect/>
          </a:stretch>
        </p:blipFill>
        <p:spPr>
          <a:xfrm>
            <a:off x="227429" y="5330287"/>
            <a:ext cx="6840147" cy="1082214"/>
          </a:xfrm>
          <a:prstGeom prst="rect">
            <a:avLst/>
          </a:prstGeom>
        </p:spPr>
      </p:pic>
    </p:spTree>
    <p:extLst>
      <p:ext uri="{BB962C8B-B14F-4D97-AF65-F5344CB8AC3E}">
        <p14:creationId xmlns:p14="http://schemas.microsoft.com/office/powerpoint/2010/main" val="168656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F8FAEED9-1ECD-45F9-87A0-9394BAEABB79}"/>
              </a:ext>
            </a:extLst>
          </p:cNvPr>
          <p:cNvSpPr>
            <a:spLocks noGrp="1"/>
          </p:cNvSpPr>
          <p:nvPr>
            <p:ph type="ctrTitle"/>
          </p:nvPr>
        </p:nvSpPr>
        <p:spPr>
          <a:xfrm>
            <a:off x="2107391" y="1406032"/>
            <a:ext cx="11090274" cy="404232"/>
          </a:xfrm>
        </p:spPr>
        <p:txBody>
          <a:bodyPr rtlCol="0"/>
          <a:lstStyle/>
          <a:p>
            <a:pPr rtl="0"/>
            <a:r>
              <a:rPr lang="fr-FR" sz="3200" dirty="0"/>
              <a:t>Tuning </a:t>
            </a:r>
            <a:r>
              <a:rPr lang="fr-FR" sz="3200" dirty="0" err="1"/>
              <a:t>best_mdl</a:t>
            </a:r>
            <a:r>
              <a:rPr lang="fr-FR" sz="3200" dirty="0"/>
              <a:t> pour </a:t>
            </a:r>
            <a:r>
              <a:rPr lang="fr-FR" sz="3200" dirty="0" err="1"/>
              <a:t>TotalGHGEmissions</a:t>
            </a:r>
            <a:br>
              <a:rPr lang="fr-FR" sz="3200" dirty="0"/>
            </a:br>
            <a:endParaRPr lang="fr-FR" sz="3200" dirty="0"/>
          </a:p>
        </p:txBody>
      </p:sp>
      <p:pic>
        <p:nvPicPr>
          <p:cNvPr id="27" name="Espace réservé d’image 26" descr="Arrière-plan numérique Point de données">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843379"/>
          </a:xfrm>
        </p:spPr>
      </p:pic>
      <p:sp>
        <p:nvSpPr>
          <p:cNvPr id="4" name="Espace réservé de la date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23</a:t>
            </a:fld>
            <a:endParaRPr lang="fr-FR"/>
          </a:p>
        </p:txBody>
      </p:sp>
      <p:pic>
        <p:nvPicPr>
          <p:cNvPr id="8" name="Image 7">
            <a:extLst>
              <a:ext uri="{FF2B5EF4-FFF2-40B4-BE49-F238E27FC236}">
                <a16:creationId xmlns:a16="http://schemas.microsoft.com/office/drawing/2014/main" id="{BF68C320-33C1-B29C-86D4-FBC165053387}"/>
              </a:ext>
            </a:extLst>
          </p:cNvPr>
          <p:cNvPicPr>
            <a:picLocks noChangeAspect="1"/>
          </p:cNvPicPr>
          <p:nvPr/>
        </p:nvPicPr>
        <p:blipFill>
          <a:blip r:embed="rId3"/>
          <a:stretch>
            <a:fillRect/>
          </a:stretch>
        </p:blipFill>
        <p:spPr>
          <a:xfrm>
            <a:off x="372608" y="1575884"/>
            <a:ext cx="6420278" cy="3401789"/>
          </a:xfrm>
          <a:prstGeom prst="rect">
            <a:avLst/>
          </a:prstGeom>
        </p:spPr>
      </p:pic>
      <p:pic>
        <p:nvPicPr>
          <p:cNvPr id="12" name="Image 11">
            <a:extLst>
              <a:ext uri="{FF2B5EF4-FFF2-40B4-BE49-F238E27FC236}">
                <a16:creationId xmlns:a16="http://schemas.microsoft.com/office/drawing/2014/main" id="{A7A3452F-6248-7326-1E89-6939D5E12573}"/>
              </a:ext>
            </a:extLst>
          </p:cNvPr>
          <p:cNvPicPr>
            <a:picLocks noChangeAspect="1"/>
          </p:cNvPicPr>
          <p:nvPr/>
        </p:nvPicPr>
        <p:blipFill>
          <a:blip r:embed="rId4"/>
          <a:stretch>
            <a:fillRect/>
          </a:stretch>
        </p:blipFill>
        <p:spPr>
          <a:xfrm>
            <a:off x="7403398" y="1574334"/>
            <a:ext cx="3772203" cy="1597167"/>
          </a:xfrm>
          <a:prstGeom prst="rect">
            <a:avLst/>
          </a:prstGeom>
        </p:spPr>
      </p:pic>
      <p:pic>
        <p:nvPicPr>
          <p:cNvPr id="14" name="Image 13">
            <a:extLst>
              <a:ext uri="{FF2B5EF4-FFF2-40B4-BE49-F238E27FC236}">
                <a16:creationId xmlns:a16="http://schemas.microsoft.com/office/drawing/2014/main" id="{C63907B1-25F5-03DD-DB2A-7A82DE351080}"/>
              </a:ext>
            </a:extLst>
          </p:cNvPr>
          <p:cNvPicPr>
            <a:picLocks noChangeAspect="1"/>
          </p:cNvPicPr>
          <p:nvPr/>
        </p:nvPicPr>
        <p:blipFill>
          <a:blip r:embed="rId5"/>
          <a:stretch>
            <a:fillRect/>
          </a:stretch>
        </p:blipFill>
        <p:spPr>
          <a:xfrm>
            <a:off x="7403398" y="3223264"/>
            <a:ext cx="3772203" cy="1616092"/>
          </a:xfrm>
          <a:prstGeom prst="rect">
            <a:avLst/>
          </a:prstGeom>
        </p:spPr>
      </p:pic>
      <p:pic>
        <p:nvPicPr>
          <p:cNvPr id="16" name="Image 15">
            <a:extLst>
              <a:ext uri="{FF2B5EF4-FFF2-40B4-BE49-F238E27FC236}">
                <a16:creationId xmlns:a16="http://schemas.microsoft.com/office/drawing/2014/main" id="{A8E5C718-83E1-41B0-0784-F4AFC31FD63C}"/>
              </a:ext>
            </a:extLst>
          </p:cNvPr>
          <p:cNvPicPr>
            <a:picLocks noChangeAspect="1"/>
          </p:cNvPicPr>
          <p:nvPr/>
        </p:nvPicPr>
        <p:blipFill>
          <a:blip r:embed="rId6"/>
          <a:stretch>
            <a:fillRect/>
          </a:stretch>
        </p:blipFill>
        <p:spPr>
          <a:xfrm>
            <a:off x="7403398" y="4905502"/>
            <a:ext cx="3772203" cy="1624143"/>
          </a:xfrm>
          <a:prstGeom prst="rect">
            <a:avLst/>
          </a:prstGeom>
        </p:spPr>
      </p:pic>
      <p:pic>
        <p:nvPicPr>
          <p:cNvPr id="25" name="Image 24">
            <a:extLst>
              <a:ext uri="{FF2B5EF4-FFF2-40B4-BE49-F238E27FC236}">
                <a16:creationId xmlns:a16="http://schemas.microsoft.com/office/drawing/2014/main" id="{0813F652-7897-A1B3-7271-D607A78407B5}"/>
              </a:ext>
            </a:extLst>
          </p:cNvPr>
          <p:cNvPicPr>
            <a:picLocks noChangeAspect="1"/>
          </p:cNvPicPr>
          <p:nvPr/>
        </p:nvPicPr>
        <p:blipFill>
          <a:blip r:embed="rId7"/>
          <a:stretch>
            <a:fillRect/>
          </a:stretch>
        </p:blipFill>
        <p:spPr>
          <a:xfrm>
            <a:off x="3472346" y="5474464"/>
            <a:ext cx="3222617" cy="404231"/>
          </a:xfrm>
          <a:prstGeom prst="rect">
            <a:avLst/>
          </a:prstGeom>
        </p:spPr>
      </p:pic>
      <p:sp>
        <p:nvSpPr>
          <p:cNvPr id="26" name="ZoneTexte 25">
            <a:extLst>
              <a:ext uri="{FF2B5EF4-FFF2-40B4-BE49-F238E27FC236}">
                <a16:creationId xmlns:a16="http://schemas.microsoft.com/office/drawing/2014/main" id="{DB36DADC-E768-E702-8986-8DC0B58FA3F3}"/>
              </a:ext>
            </a:extLst>
          </p:cNvPr>
          <p:cNvSpPr txBox="1"/>
          <p:nvPr/>
        </p:nvSpPr>
        <p:spPr>
          <a:xfrm>
            <a:off x="3472345" y="5195614"/>
            <a:ext cx="3222617" cy="261610"/>
          </a:xfrm>
          <a:prstGeom prst="rect">
            <a:avLst/>
          </a:prstGeom>
          <a:noFill/>
        </p:spPr>
        <p:txBody>
          <a:bodyPr wrap="square" rtlCol="0">
            <a:spAutoFit/>
          </a:bodyPr>
          <a:lstStyle/>
          <a:p>
            <a:r>
              <a:rPr lang="fr-FR" sz="1100" dirty="0"/>
              <a:t>Résultats sur TEST Sans / Avec </a:t>
            </a:r>
            <a:r>
              <a:rPr lang="fr-FR" sz="1100" dirty="0" err="1"/>
              <a:t>ENERGYSTARScore</a:t>
            </a:r>
            <a:endParaRPr lang="fr-FR" sz="1100" dirty="0"/>
          </a:p>
        </p:txBody>
      </p:sp>
      <p:pic>
        <p:nvPicPr>
          <p:cNvPr id="29" name="Image 28">
            <a:extLst>
              <a:ext uri="{FF2B5EF4-FFF2-40B4-BE49-F238E27FC236}">
                <a16:creationId xmlns:a16="http://schemas.microsoft.com/office/drawing/2014/main" id="{F7999120-3727-8976-0AC1-0421752F10DF}"/>
              </a:ext>
            </a:extLst>
          </p:cNvPr>
          <p:cNvPicPr>
            <a:picLocks noChangeAspect="1"/>
          </p:cNvPicPr>
          <p:nvPr/>
        </p:nvPicPr>
        <p:blipFill>
          <a:blip r:embed="rId8"/>
          <a:stretch>
            <a:fillRect/>
          </a:stretch>
        </p:blipFill>
        <p:spPr>
          <a:xfrm>
            <a:off x="1743570" y="5234198"/>
            <a:ext cx="1615580" cy="1135478"/>
          </a:xfrm>
          <a:prstGeom prst="rect">
            <a:avLst/>
          </a:prstGeom>
        </p:spPr>
      </p:pic>
    </p:spTree>
    <p:extLst>
      <p:ext uri="{BB962C8B-B14F-4D97-AF65-F5344CB8AC3E}">
        <p14:creationId xmlns:p14="http://schemas.microsoft.com/office/powerpoint/2010/main" val="3029658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F8FAEED9-1ECD-45F9-87A0-9394BAEABB79}"/>
              </a:ext>
            </a:extLst>
          </p:cNvPr>
          <p:cNvSpPr>
            <a:spLocks noGrp="1"/>
          </p:cNvSpPr>
          <p:nvPr>
            <p:ph type="ctrTitle"/>
          </p:nvPr>
        </p:nvSpPr>
        <p:spPr>
          <a:xfrm>
            <a:off x="4042792" y="982966"/>
            <a:ext cx="4106416" cy="781235"/>
          </a:xfrm>
        </p:spPr>
        <p:txBody>
          <a:bodyPr rtlCol="0"/>
          <a:lstStyle/>
          <a:p>
            <a:pPr rtl="0"/>
            <a:r>
              <a:rPr lang="fr-FR" sz="3200" dirty="0"/>
              <a:t>Valeurs de Shapley :</a:t>
            </a:r>
            <a:br>
              <a:rPr lang="fr-FR" sz="3200" dirty="0"/>
            </a:br>
            <a:endParaRPr lang="fr-FR" sz="3200" dirty="0"/>
          </a:p>
        </p:txBody>
      </p:sp>
      <p:pic>
        <p:nvPicPr>
          <p:cNvPr id="27" name="Espace réservé d’image 26" descr="Arrière-plan numérique Point de données">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843379"/>
          </a:xfrm>
        </p:spPr>
      </p:pic>
      <p:sp>
        <p:nvSpPr>
          <p:cNvPr id="4" name="Espace réservé de la date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24</a:t>
            </a:fld>
            <a:endParaRPr lang="fr-FR"/>
          </a:p>
        </p:txBody>
      </p:sp>
      <p:pic>
        <p:nvPicPr>
          <p:cNvPr id="8" name="Image 7">
            <a:extLst>
              <a:ext uri="{FF2B5EF4-FFF2-40B4-BE49-F238E27FC236}">
                <a16:creationId xmlns:a16="http://schemas.microsoft.com/office/drawing/2014/main" id="{FD1262ED-55DA-5F9A-4D91-86283F0FE8D4}"/>
              </a:ext>
            </a:extLst>
          </p:cNvPr>
          <p:cNvPicPr>
            <a:picLocks noChangeAspect="1"/>
          </p:cNvPicPr>
          <p:nvPr/>
        </p:nvPicPr>
        <p:blipFill>
          <a:blip r:embed="rId3"/>
          <a:stretch>
            <a:fillRect/>
          </a:stretch>
        </p:blipFill>
        <p:spPr>
          <a:xfrm>
            <a:off x="91668" y="2326030"/>
            <a:ext cx="5542023" cy="2589260"/>
          </a:xfrm>
          <a:prstGeom prst="rect">
            <a:avLst/>
          </a:prstGeom>
        </p:spPr>
      </p:pic>
      <p:pic>
        <p:nvPicPr>
          <p:cNvPr id="10" name="Image 9">
            <a:extLst>
              <a:ext uri="{FF2B5EF4-FFF2-40B4-BE49-F238E27FC236}">
                <a16:creationId xmlns:a16="http://schemas.microsoft.com/office/drawing/2014/main" id="{0746C9E9-0C0E-A50D-DD2A-0034C63B4A84}"/>
              </a:ext>
            </a:extLst>
          </p:cNvPr>
          <p:cNvPicPr>
            <a:picLocks noChangeAspect="1"/>
          </p:cNvPicPr>
          <p:nvPr/>
        </p:nvPicPr>
        <p:blipFill>
          <a:blip r:embed="rId4"/>
          <a:stretch>
            <a:fillRect/>
          </a:stretch>
        </p:blipFill>
        <p:spPr>
          <a:xfrm>
            <a:off x="5687514" y="2135686"/>
            <a:ext cx="6433032" cy="3134712"/>
          </a:xfrm>
          <a:prstGeom prst="rect">
            <a:avLst/>
          </a:prstGeom>
        </p:spPr>
      </p:pic>
    </p:spTree>
    <p:extLst>
      <p:ext uri="{BB962C8B-B14F-4D97-AF65-F5344CB8AC3E}">
        <p14:creationId xmlns:p14="http://schemas.microsoft.com/office/powerpoint/2010/main" val="2679731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fr-FR" dirty="0"/>
              <a:t>Merci</a:t>
            </a:r>
            <a:br>
              <a:rPr lang="fr-FR" dirty="0"/>
            </a:br>
            <a:r>
              <a:rPr lang="fr-FR" dirty="0"/>
              <a:t>Pour votre attention</a:t>
            </a:r>
            <a:br>
              <a:rPr lang="fr-FR" dirty="0"/>
            </a:br>
            <a:br>
              <a:rPr lang="fr-FR" dirty="0"/>
            </a:br>
            <a:r>
              <a:rPr lang="fr-FR" sz="2800" dirty="0"/>
              <a:t>Besoin ultérieurs :</a:t>
            </a:r>
          </a:p>
        </p:txBody>
      </p:sp>
      <p:sp>
        <p:nvSpPr>
          <p:cNvPr id="23" name="Sous-titr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fr-FR" dirty="0"/>
              <a:t>Cyril BOURGEOIS</a:t>
            </a:r>
          </a:p>
          <a:p>
            <a:pPr rtl="0"/>
            <a:r>
              <a:rPr lang="fr-FR" dirty="0">
                <a:hlinkClick r:id="rId2"/>
              </a:rPr>
              <a:t>cyril.bgs.dev@gmail.com</a:t>
            </a:r>
            <a:endParaRPr lang="fr-FR" dirty="0"/>
          </a:p>
          <a:p>
            <a:pPr rtl="0"/>
            <a:endParaRPr lang="fr-FR" dirty="0"/>
          </a:p>
        </p:txBody>
      </p:sp>
      <p:pic>
        <p:nvPicPr>
          <p:cNvPr id="27" name="Espace réservé d’image 26" descr="Arrière-plan numérique Point de données">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Espace réservé d’image 32" descr="Arrière-plan numérique Point de données">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Espace réservé de la date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25</a:t>
            </a:fld>
            <a:endParaRPr lang="fr-FR"/>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46426E-F6F6-4A7C-9181-8C3090996261}"/>
              </a:ext>
            </a:extLst>
          </p:cNvPr>
          <p:cNvSpPr>
            <a:spLocks noGrp="1"/>
          </p:cNvSpPr>
          <p:nvPr>
            <p:ph type="title"/>
          </p:nvPr>
        </p:nvSpPr>
        <p:spPr>
          <a:xfrm>
            <a:off x="4001853" y="1384419"/>
            <a:ext cx="3565524" cy="871364"/>
          </a:xfrm>
        </p:spPr>
        <p:txBody>
          <a:bodyPr rtlCol="0"/>
          <a:lstStyle/>
          <a:p>
            <a:pPr rtl="0"/>
            <a:r>
              <a:rPr lang="fr-FR" dirty="0"/>
              <a:t>Présentation</a:t>
            </a:r>
          </a:p>
        </p:txBody>
      </p:sp>
      <p:sp>
        <p:nvSpPr>
          <p:cNvPr id="3" name="Espace réservé du contenu 2">
            <a:extLst>
              <a:ext uri="{FF2B5EF4-FFF2-40B4-BE49-F238E27FC236}">
                <a16:creationId xmlns:a16="http://schemas.microsoft.com/office/drawing/2014/main" id="{D3B60D6F-4D0F-4D33-B2A7-159C8583FF00}"/>
              </a:ext>
            </a:extLst>
          </p:cNvPr>
          <p:cNvSpPr>
            <a:spLocks noGrp="1"/>
          </p:cNvSpPr>
          <p:nvPr>
            <p:ph idx="1"/>
          </p:nvPr>
        </p:nvSpPr>
        <p:spPr>
          <a:xfrm>
            <a:off x="3138045" y="2906114"/>
            <a:ext cx="5293139" cy="2274051"/>
          </a:xfrm>
        </p:spPr>
        <p:txBody>
          <a:bodyPr rtlCol="0"/>
          <a:lstStyle/>
          <a:p>
            <a:pPr rtl="0"/>
            <a:r>
              <a:rPr lang="fr-FR" dirty="0"/>
              <a:t>1 - Analyse Exploratoire</a:t>
            </a:r>
          </a:p>
          <a:p>
            <a:pPr rtl="0"/>
            <a:r>
              <a:rPr lang="fr-FR" dirty="0"/>
              <a:t>2 - Prédiction des consommations énergétiques</a:t>
            </a:r>
          </a:p>
          <a:p>
            <a:pPr rtl="0"/>
            <a:r>
              <a:rPr lang="fr-FR" dirty="0"/>
              <a:t>3 - Prédiction des émissions de gaz à effet de serre</a:t>
            </a:r>
          </a:p>
          <a:p>
            <a:pPr rtl="0"/>
            <a:r>
              <a:rPr lang="fr-FR" dirty="0"/>
              <a:t>4 - Conclusions</a:t>
            </a:r>
          </a:p>
        </p:txBody>
      </p:sp>
      <p:pic>
        <p:nvPicPr>
          <p:cNvPr id="8" name="Espace réservé d’image 7" descr="Données numériques">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rot="878640">
            <a:off x="9263916" y="1082693"/>
            <a:ext cx="2579008" cy="2579008"/>
          </a:xfrm>
        </p:spPr>
      </p:pic>
      <p:pic>
        <p:nvPicPr>
          <p:cNvPr id="12" name="Espace réservé d’image 11" descr="Arrière-plan de données">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8827957" y="122382"/>
            <a:ext cx="3147236" cy="2810117"/>
          </a:xfrm>
        </p:spPr>
      </p:pic>
      <p:sp>
        <p:nvSpPr>
          <p:cNvPr id="13" name="Espace réservé de la date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15" name="Espace réservé du numéro de diapositive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3</a:t>
            </a:fld>
            <a:endParaRPr lang="fr-FR"/>
          </a:p>
        </p:txBody>
      </p:sp>
      <p:pic>
        <p:nvPicPr>
          <p:cNvPr id="7" name="Espace réservé d’image 17" descr="Un groupe de personnes assises à une table">
            <a:extLst>
              <a:ext uri="{FF2B5EF4-FFF2-40B4-BE49-F238E27FC236}">
                <a16:creationId xmlns:a16="http://schemas.microsoft.com/office/drawing/2014/main" id="{952C096D-E657-7EF3-881D-16DC88D21DDF}"/>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t="42" b="42"/>
          <a:stretch/>
        </p:blipFill>
        <p:spPr>
          <a:xfrm>
            <a:off x="8827957" y="2346594"/>
            <a:ext cx="2469247" cy="2373261"/>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pic>
      <p:pic>
        <p:nvPicPr>
          <p:cNvPr id="9" name="Espace réservé d’image 22" descr="Personne dessinant sur un tableau blanc">
            <a:extLst>
              <a:ext uri="{FF2B5EF4-FFF2-40B4-BE49-F238E27FC236}">
                <a16:creationId xmlns:a16="http://schemas.microsoft.com/office/drawing/2014/main" id="{C9F23802-69B0-722C-4962-C67208AB4C65}"/>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t="42" b="42"/>
          <a:stretch/>
        </p:blipFill>
        <p:spPr>
          <a:xfrm>
            <a:off x="240056" y="178004"/>
            <a:ext cx="2168371" cy="1960949"/>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pic>
    </p:spTree>
    <p:extLst>
      <p:ext uri="{BB962C8B-B14F-4D97-AF65-F5344CB8AC3E}">
        <p14:creationId xmlns:p14="http://schemas.microsoft.com/office/powerpoint/2010/main" val="231323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102D8-1D22-4940-AF19-07CF3A0DC5F4}"/>
              </a:ext>
            </a:extLst>
          </p:cNvPr>
          <p:cNvSpPr>
            <a:spLocks noGrp="1"/>
          </p:cNvSpPr>
          <p:nvPr>
            <p:ph type="title"/>
          </p:nvPr>
        </p:nvSpPr>
        <p:spPr>
          <a:xfrm>
            <a:off x="10422449" y="185434"/>
            <a:ext cx="1631899" cy="227473"/>
          </a:xfrm>
        </p:spPr>
        <p:txBody>
          <a:bodyPr rtlCol="0"/>
          <a:lstStyle/>
          <a:p>
            <a:pPr rtl="0"/>
            <a:r>
              <a:rPr lang="fr-FR" sz="1200" dirty="0">
                <a:solidFill>
                  <a:schemeClr val="tx1">
                    <a:lumMod val="75000"/>
                  </a:schemeClr>
                </a:solidFill>
              </a:rPr>
              <a:t>Analyse exploratoire</a:t>
            </a:r>
          </a:p>
        </p:txBody>
      </p:sp>
      <p:sp>
        <p:nvSpPr>
          <p:cNvPr id="14" name="Espace réservé de la date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16" name="Espace réservé du numéro de diapositive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4</a:t>
            </a:fld>
            <a:endParaRPr lang="fr-FR"/>
          </a:p>
        </p:txBody>
      </p:sp>
      <p:sp>
        <p:nvSpPr>
          <p:cNvPr id="3" name="Titre 1">
            <a:extLst>
              <a:ext uri="{FF2B5EF4-FFF2-40B4-BE49-F238E27FC236}">
                <a16:creationId xmlns:a16="http://schemas.microsoft.com/office/drawing/2014/main" id="{54B358D0-BA44-D3A3-D8C9-8BEC09F9AD61}"/>
              </a:ext>
            </a:extLst>
          </p:cNvPr>
          <p:cNvSpPr txBox="1">
            <a:spLocks/>
          </p:cNvSpPr>
          <p:nvPr/>
        </p:nvSpPr>
        <p:spPr>
          <a:xfrm>
            <a:off x="457927" y="412907"/>
            <a:ext cx="7368550" cy="31468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2400" dirty="0"/>
              <a:t>Les variables numériques :</a:t>
            </a:r>
          </a:p>
        </p:txBody>
      </p:sp>
      <p:pic>
        <p:nvPicPr>
          <p:cNvPr id="7" name="Image 6">
            <a:extLst>
              <a:ext uri="{FF2B5EF4-FFF2-40B4-BE49-F238E27FC236}">
                <a16:creationId xmlns:a16="http://schemas.microsoft.com/office/drawing/2014/main" id="{90DD3C2E-7C2E-8FA3-5D89-7AFF5EA6D088}"/>
              </a:ext>
            </a:extLst>
          </p:cNvPr>
          <p:cNvPicPr>
            <a:picLocks noChangeAspect="1"/>
          </p:cNvPicPr>
          <p:nvPr/>
        </p:nvPicPr>
        <p:blipFill>
          <a:blip r:embed="rId2"/>
          <a:stretch>
            <a:fillRect/>
          </a:stretch>
        </p:blipFill>
        <p:spPr>
          <a:xfrm>
            <a:off x="8487065" y="632232"/>
            <a:ext cx="2751333" cy="2971440"/>
          </a:xfrm>
          <a:prstGeom prst="rect">
            <a:avLst/>
          </a:prstGeom>
        </p:spPr>
      </p:pic>
      <p:pic>
        <p:nvPicPr>
          <p:cNvPr id="11" name="Image 10">
            <a:extLst>
              <a:ext uri="{FF2B5EF4-FFF2-40B4-BE49-F238E27FC236}">
                <a16:creationId xmlns:a16="http://schemas.microsoft.com/office/drawing/2014/main" id="{47D4884E-D7EF-320B-F4D8-B0C9C7AB2A61}"/>
              </a:ext>
            </a:extLst>
          </p:cNvPr>
          <p:cNvPicPr>
            <a:picLocks noChangeAspect="1"/>
          </p:cNvPicPr>
          <p:nvPr/>
        </p:nvPicPr>
        <p:blipFill>
          <a:blip r:embed="rId3"/>
          <a:stretch>
            <a:fillRect/>
          </a:stretch>
        </p:blipFill>
        <p:spPr>
          <a:xfrm>
            <a:off x="0" y="4064193"/>
            <a:ext cx="12192000" cy="1521976"/>
          </a:xfrm>
          <a:prstGeom prst="rect">
            <a:avLst/>
          </a:prstGeom>
        </p:spPr>
      </p:pic>
      <p:sp>
        <p:nvSpPr>
          <p:cNvPr id="12" name="Titre 1">
            <a:extLst>
              <a:ext uri="{FF2B5EF4-FFF2-40B4-BE49-F238E27FC236}">
                <a16:creationId xmlns:a16="http://schemas.microsoft.com/office/drawing/2014/main" id="{E1363233-F04A-F583-BDF9-7BA2C36B2D7F}"/>
              </a:ext>
            </a:extLst>
          </p:cNvPr>
          <p:cNvSpPr txBox="1">
            <a:spLocks/>
          </p:cNvSpPr>
          <p:nvPr/>
        </p:nvSpPr>
        <p:spPr>
          <a:xfrm>
            <a:off x="457926" y="1114491"/>
            <a:ext cx="7604525" cy="31468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3 groupes de variables distinctes :</a:t>
            </a:r>
          </a:p>
          <a:p>
            <a:endParaRPr lang="fr-FR" sz="1400" dirty="0"/>
          </a:p>
        </p:txBody>
      </p:sp>
      <p:sp>
        <p:nvSpPr>
          <p:cNvPr id="17" name="Flèche : droite 16">
            <a:extLst>
              <a:ext uri="{FF2B5EF4-FFF2-40B4-BE49-F238E27FC236}">
                <a16:creationId xmlns:a16="http://schemas.microsoft.com/office/drawing/2014/main" id="{F09A961C-8DEF-300B-52FD-12CC76E42836}"/>
              </a:ext>
            </a:extLst>
          </p:cNvPr>
          <p:cNvSpPr/>
          <p:nvPr/>
        </p:nvSpPr>
        <p:spPr>
          <a:xfrm>
            <a:off x="550863" y="1511602"/>
            <a:ext cx="978408"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Titre 1">
            <a:extLst>
              <a:ext uri="{FF2B5EF4-FFF2-40B4-BE49-F238E27FC236}">
                <a16:creationId xmlns:a16="http://schemas.microsoft.com/office/drawing/2014/main" id="{59361095-F2A6-4C23-8364-3C747CC845AE}"/>
              </a:ext>
            </a:extLst>
          </p:cNvPr>
          <p:cNvSpPr txBox="1">
            <a:spLocks/>
          </p:cNvSpPr>
          <p:nvPr/>
        </p:nvSpPr>
        <p:spPr>
          <a:xfrm>
            <a:off x="1839359" y="1648630"/>
            <a:ext cx="4433622" cy="19929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Les variables relatives aux consommations énergétiques.</a:t>
            </a:r>
          </a:p>
          <a:p>
            <a:endParaRPr lang="fr-FR" sz="1400" dirty="0"/>
          </a:p>
        </p:txBody>
      </p:sp>
      <p:sp>
        <p:nvSpPr>
          <p:cNvPr id="19" name="Flèche : droite 18">
            <a:extLst>
              <a:ext uri="{FF2B5EF4-FFF2-40B4-BE49-F238E27FC236}">
                <a16:creationId xmlns:a16="http://schemas.microsoft.com/office/drawing/2014/main" id="{A867C580-1D12-A294-A940-5FD85360DD6A}"/>
              </a:ext>
            </a:extLst>
          </p:cNvPr>
          <p:cNvSpPr/>
          <p:nvPr/>
        </p:nvSpPr>
        <p:spPr>
          <a:xfrm>
            <a:off x="550863" y="2117952"/>
            <a:ext cx="978408"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0" name="Flèche : droite 19">
            <a:extLst>
              <a:ext uri="{FF2B5EF4-FFF2-40B4-BE49-F238E27FC236}">
                <a16:creationId xmlns:a16="http://schemas.microsoft.com/office/drawing/2014/main" id="{BDF1CC81-4A58-50C2-61B4-CDFFA1BE48B2}"/>
              </a:ext>
            </a:extLst>
          </p:cNvPr>
          <p:cNvSpPr/>
          <p:nvPr/>
        </p:nvSpPr>
        <p:spPr>
          <a:xfrm>
            <a:off x="556271" y="2773875"/>
            <a:ext cx="978408"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Titre 1">
            <a:extLst>
              <a:ext uri="{FF2B5EF4-FFF2-40B4-BE49-F238E27FC236}">
                <a16:creationId xmlns:a16="http://schemas.microsoft.com/office/drawing/2014/main" id="{FC16CC4D-3803-C4A9-4B4F-9F7373E2B7A6}"/>
              </a:ext>
            </a:extLst>
          </p:cNvPr>
          <p:cNvSpPr txBox="1">
            <a:spLocks/>
          </p:cNvSpPr>
          <p:nvPr/>
        </p:nvSpPr>
        <p:spPr>
          <a:xfrm>
            <a:off x="1839358" y="2202971"/>
            <a:ext cx="5721647" cy="19929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Les variables relatives aux surfaces occupées par les différentes activités dans les bâtiments.</a:t>
            </a:r>
          </a:p>
          <a:p>
            <a:endParaRPr lang="fr-FR" sz="1400" dirty="0"/>
          </a:p>
        </p:txBody>
      </p:sp>
      <p:sp>
        <p:nvSpPr>
          <p:cNvPr id="22" name="Titre 1">
            <a:extLst>
              <a:ext uri="{FF2B5EF4-FFF2-40B4-BE49-F238E27FC236}">
                <a16:creationId xmlns:a16="http://schemas.microsoft.com/office/drawing/2014/main" id="{9053C663-C60B-4CDF-E536-5D032AC45F29}"/>
              </a:ext>
            </a:extLst>
          </p:cNvPr>
          <p:cNvSpPr txBox="1">
            <a:spLocks/>
          </p:cNvSpPr>
          <p:nvPr/>
        </p:nvSpPr>
        <p:spPr>
          <a:xfrm>
            <a:off x="1839359" y="2890780"/>
            <a:ext cx="5888796" cy="19929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Les variables relatives à la situation géospatiale et temporelle des bâtiments.</a:t>
            </a:r>
          </a:p>
          <a:p>
            <a:endParaRPr lang="fr-FR" sz="1400" dirty="0"/>
          </a:p>
        </p:txBody>
      </p:sp>
      <p:pic>
        <p:nvPicPr>
          <p:cNvPr id="5" name="Image 4">
            <a:extLst>
              <a:ext uri="{FF2B5EF4-FFF2-40B4-BE49-F238E27FC236}">
                <a16:creationId xmlns:a16="http://schemas.microsoft.com/office/drawing/2014/main" id="{B8712664-E15E-E25F-3C10-CA0338D81214}"/>
              </a:ext>
            </a:extLst>
          </p:cNvPr>
          <p:cNvPicPr>
            <a:picLocks noChangeAspect="1"/>
          </p:cNvPicPr>
          <p:nvPr/>
        </p:nvPicPr>
        <p:blipFill>
          <a:blip r:embed="rId4"/>
          <a:stretch>
            <a:fillRect/>
          </a:stretch>
        </p:blipFill>
        <p:spPr>
          <a:xfrm>
            <a:off x="6950586" y="630252"/>
            <a:ext cx="1220837" cy="1071452"/>
          </a:xfrm>
          <a:prstGeom prst="rect">
            <a:avLst/>
          </a:prstGeom>
        </p:spPr>
      </p:pic>
    </p:spTree>
    <p:extLst>
      <p:ext uri="{BB962C8B-B14F-4D97-AF65-F5344CB8AC3E}">
        <p14:creationId xmlns:p14="http://schemas.microsoft.com/office/powerpoint/2010/main" val="249694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102D8-1D22-4940-AF19-07CF3A0DC5F4}"/>
              </a:ext>
            </a:extLst>
          </p:cNvPr>
          <p:cNvSpPr>
            <a:spLocks noGrp="1"/>
          </p:cNvSpPr>
          <p:nvPr>
            <p:ph type="title"/>
          </p:nvPr>
        </p:nvSpPr>
        <p:spPr>
          <a:xfrm>
            <a:off x="10422449" y="185434"/>
            <a:ext cx="1631899" cy="227473"/>
          </a:xfrm>
        </p:spPr>
        <p:txBody>
          <a:bodyPr rtlCol="0"/>
          <a:lstStyle/>
          <a:p>
            <a:pPr rtl="0"/>
            <a:r>
              <a:rPr lang="fr-FR" sz="1200" dirty="0">
                <a:solidFill>
                  <a:schemeClr val="tx1">
                    <a:lumMod val="75000"/>
                  </a:schemeClr>
                </a:solidFill>
              </a:rPr>
              <a:t>Analyse exploratoire</a:t>
            </a:r>
          </a:p>
        </p:txBody>
      </p:sp>
      <p:sp>
        <p:nvSpPr>
          <p:cNvPr id="14" name="Espace réservé de la date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16" name="Espace réservé du numéro de diapositive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5</a:t>
            </a:fld>
            <a:endParaRPr lang="fr-FR"/>
          </a:p>
        </p:txBody>
      </p:sp>
      <p:sp>
        <p:nvSpPr>
          <p:cNvPr id="3" name="Titre 1">
            <a:extLst>
              <a:ext uri="{FF2B5EF4-FFF2-40B4-BE49-F238E27FC236}">
                <a16:creationId xmlns:a16="http://schemas.microsoft.com/office/drawing/2014/main" id="{54B358D0-BA44-D3A3-D8C9-8BEC09F9AD61}"/>
              </a:ext>
            </a:extLst>
          </p:cNvPr>
          <p:cNvSpPr txBox="1">
            <a:spLocks/>
          </p:cNvSpPr>
          <p:nvPr/>
        </p:nvSpPr>
        <p:spPr>
          <a:xfrm>
            <a:off x="457927" y="412907"/>
            <a:ext cx="7368550" cy="31468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2400" dirty="0"/>
              <a:t>Les variables catégoriques :</a:t>
            </a:r>
          </a:p>
        </p:txBody>
      </p:sp>
      <p:sp>
        <p:nvSpPr>
          <p:cNvPr id="12" name="Titre 1">
            <a:extLst>
              <a:ext uri="{FF2B5EF4-FFF2-40B4-BE49-F238E27FC236}">
                <a16:creationId xmlns:a16="http://schemas.microsoft.com/office/drawing/2014/main" id="{E1363233-F04A-F583-BDF9-7BA2C36B2D7F}"/>
              </a:ext>
            </a:extLst>
          </p:cNvPr>
          <p:cNvSpPr txBox="1">
            <a:spLocks/>
          </p:cNvSpPr>
          <p:nvPr/>
        </p:nvSpPr>
        <p:spPr>
          <a:xfrm>
            <a:off x="457926" y="1114491"/>
            <a:ext cx="7604525" cy="31468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3 groupes de variables distinctes :</a:t>
            </a:r>
          </a:p>
          <a:p>
            <a:endParaRPr lang="fr-FR" sz="1400" dirty="0"/>
          </a:p>
        </p:txBody>
      </p:sp>
      <p:sp>
        <p:nvSpPr>
          <p:cNvPr id="17" name="Flèche : droite 16">
            <a:extLst>
              <a:ext uri="{FF2B5EF4-FFF2-40B4-BE49-F238E27FC236}">
                <a16:creationId xmlns:a16="http://schemas.microsoft.com/office/drawing/2014/main" id="{F09A961C-8DEF-300B-52FD-12CC76E42836}"/>
              </a:ext>
            </a:extLst>
          </p:cNvPr>
          <p:cNvSpPr/>
          <p:nvPr/>
        </p:nvSpPr>
        <p:spPr>
          <a:xfrm>
            <a:off x="550863" y="1511602"/>
            <a:ext cx="978408"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Titre 1">
            <a:extLst>
              <a:ext uri="{FF2B5EF4-FFF2-40B4-BE49-F238E27FC236}">
                <a16:creationId xmlns:a16="http://schemas.microsoft.com/office/drawing/2014/main" id="{59361095-F2A6-4C23-8364-3C747CC845AE}"/>
              </a:ext>
            </a:extLst>
          </p:cNvPr>
          <p:cNvSpPr txBox="1">
            <a:spLocks/>
          </p:cNvSpPr>
          <p:nvPr/>
        </p:nvSpPr>
        <p:spPr>
          <a:xfrm>
            <a:off x="1839359" y="1648630"/>
            <a:ext cx="5987118" cy="269054"/>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Les variables relatives aux nom des activités présentes dans chaque bâtiment.</a:t>
            </a:r>
          </a:p>
          <a:p>
            <a:endParaRPr lang="fr-FR" sz="1400" dirty="0"/>
          </a:p>
        </p:txBody>
      </p:sp>
      <p:sp>
        <p:nvSpPr>
          <p:cNvPr id="19" name="Flèche : droite 18">
            <a:extLst>
              <a:ext uri="{FF2B5EF4-FFF2-40B4-BE49-F238E27FC236}">
                <a16:creationId xmlns:a16="http://schemas.microsoft.com/office/drawing/2014/main" id="{A867C580-1D12-A294-A940-5FD85360DD6A}"/>
              </a:ext>
            </a:extLst>
          </p:cNvPr>
          <p:cNvSpPr/>
          <p:nvPr/>
        </p:nvSpPr>
        <p:spPr>
          <a:xfrm>
            <a:off x="550863" y="2117952"/>
            <a:ext cx="978408"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0" name="Flèche : droite 19">
            <a:extLst>
              <a:ext uri="{FF2B5EF4-FFF2-40B4-BE49-F238E27FC236}">
                <a16:creationId xmlns:a16="http://schemas.microsoft.com/office/drawing/2014/main" id="{BDF1CC81-4A58-50C2-61B4-CDFFA1BE48B2}"/>
              </a:ext>
            </a:extLst>
          </p:cNvPr>
          <p:cNvSpPr/>
          <p:nvPr/>
        </p:nvSpPr>
        <p:spPr>
          <a:xfrm>
            <a:off x="556271" y="2773875"/>
            <a:ext cx="978408" cy="4846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Titre 1">
            <a:extLst>
              <a:ext uri="{FF2B5EF4-FFF2-40B4-BE49-F238E27FC236}">
                <a16:creationId xmlns:a16="http://schemas.microsoft.com/office/drawing/2014/main" id="{FC16CC4D-3803-C4A9-4B4F-9F7373E2B7A6}"/>
              </a:ext>
            </a:extLst>
          </p:cNvPr>
          <p:cNvSpPr txBox="1">
            <a:spLocks/>
          </p:cNvSpPr>
          <p:nvPr/>
        </p:nvSpPr>
        <p:spPr>
          <a:xfrm>
            <a:off x="1839359" y="2258756"/>
            <a:ext cx="6223093" cy="19929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Les variables relatives à la qualité des données présentes dans notre </a:t>
            </a:r>
            <a:r>
              <a:rPr lang="fr-FR" sz="1400" dirty="0" err="1"/>
              <a:t>DataFrame</a:t>
            </a:r>
            <a:r>
              <a:rPr lang="fr-FR" sz="1400" dirty="0"/>
              <a:t>.</a:t>
            </a:r>
          </a:p>
          <a:p>
            <a:endParaRPr lang="fr-FR" sz="1400" dirty="0"/>
          </a:p>
        </p:txBody>
      </p:sp>
      <p:sp>
        <p:nvSpPr>
          <p:cNvPr id="22" name="Titre 1">
            <a:extLst>
              <a:ext uri="{FF2B5EF4-FFF2-40B4-BE49-F238E27FC236}">
                <a16:creationId xmlns:a16="http://schemas.microsoft.com/office/drawing/2014/main" id="{9053C663-C60B-4CDF-E536-5D032AC45F29}"/>
              </a:ext>
            </a:extLst>
          </p:cNvPr>
          <p:cNvSpPr txBox="1">
            <a:spLocks/>
          </p:cNvSpPr>
          <p:nvPr/>
        </p:nvSpPr>
        <p:spPr>
          <a:xfrm>
            <a:off x="1839359" y="2890780"/>
            <a:ext cx="5888796" cy="19929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400" dirty="0"/>
              <a:t>Les variables relatives à la situation géospatiale, temporelle et administrative des bâtiments.</a:t>
            </a:r>
          </a:p>
          <a:p>
            <a:endParaRPr lang="fr-FR" sz="1400" dirty="0"/>
          </a:p>
        </p:txBody>
      </p:sp>
      <p:pic>
        <p:nvPicPr>
          <p:cNvPr id="5" name="Image 4">
            <a:extLst>
              <a:ext uri="{FF2B5EF4-FFF2-40B4-BE49-F238E27FC236}">
                <a16:creationId xmlns:a16="http://schemas.microsoft.com/office/drawing/2014/main" id="{E4D9BB19-214C-46CA-7E9B-932138859B2B}"/>
              </a:ext>
            </a:extLst>
          </p:cNvPr>
          <p:cNvPicPr>
            <a:picLocks noChangeAspect="1"/>
          </p:cNvPicPr>
          <p:nvPr/>
        </p:nvPicPr>
        <p:blipFill>
          <a:blip r:embed="rId2"/>
          <a:stretch>
            <a:fillRect/>
          </a:stretch>
        </p:blipFill>
        <p:spPr>
          <a:xfrm>
            <a:off x="2846950" y="3697764"/>
            <a:ext cx="2859158" cy="2201760"/>
          </a:xfrm>
          <a:prstGeom prst="rect">
            <a:avLst/>
          </a:prstGeom>
        </p:spPr>
      </p:pic>
      <p:pic>
        <p:nvPicPr>
          <p:cNvPr id="6" name="Image 5">
            <a:extLst>
              <a:ext uri="{FF2B5EF4-FFF2-40B4-BE49-F238E27FC236}">
                <a16:creationId xmlns:a16="http://schemas.microsoft.com/office/drawing/2014/main" id="{CD9DAA93-2855-8084-D87E-152A107867B6}"/>
              </a:ext>
            </a:extLst>
          </p:cNvPr>
          <p:cNvPicPr>
            <a:picLocks noChangeAspect="1"/>
          </p:cNvPicPr>
          <p:nvPr/>
        </p:nvPicPr>
        <p:blipFill>
          <a:blip r:embed="rId3"/>
          <a:stretch>
            <a:fillRect/>
          </a:stretch>
        </p:blipFill>
        <p:spPr>
          <a:xfrm>
            <a:off x="8053066" y="727587"/>
            <a:ext cx="4017339" cy="5944979"/>
          </a:xfrm>
          <a:prstGeom prst="rect">
            <a:avLst/>
          </a:prstGeom>
        </p:spPr>
      </p:pic>
    </p:spTree>
    <p:extLst>
      <p:ext uri="{BB962C8B-B14F-4D97-AF65-F5344CB8AC3E}">
        <p14:creationId xmlns:p14="http://schemas.microsoft.com/office/powerpoint/2010/main" val="378926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orme libre : Form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27" name="Ovale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grpSp>
      <p:sp>
        <p:nvSpPr>
          <p:cNvPr id="7" name="Titre 6">
            <a:extLst>
              <a:ext uri="{FF2B5EF4-FFF2-40B4-BE49-F238E27FC236}">
                <a16:creationId xmlns:a16="http://schemas.microsoft.com/office/drawing/2014/main" id="{4B18D636-CC10-4B1E-AA38-419DCCF2D9C9}"/>
              </a:ext>
            </a:extLst>
          </p:cNvPr>
          <p:cNvSpPr>
            <a:spLocks noGrp="1"/>
          </p:cNvSpPr>
          <p:nvPr>
            <p:ph type="title"/>
          </p:nvPr>
        </p:nvSpPr>
        <p:spPr>
          <a:xfrm>
            <a:off x="542794" y="359588"/>
            <a:ext cx="11097551" cy="427919"/>
          </a:xfrm>
        </p:spPr>
        <p:txBody>
          <a:bodyPr rtlCol="0">
            <a:normAutofit/>
          </a:bodyPr>
          <a:lstStyle/>
          <a:p>
            <a:pPr rtl="0"/>
            <a:r>
              <a:rPr lang="fr-FR" sz="2800" dirty="0"/>
              <a:t>Données et datas additionnelles :</a:t>
            </a:r>
          </a:p>
        </p:txBody>
      </p:sp>
      <p:sp>
        <p:nvSpPr>
          <p:cNvPr id="9" name="Espace réservé du texte 8">
            <a:extLst>
              <a:ext uri="{FF2B5EF4-FFF2-40B4-BE49-F238E27FC236}">
                <a16:creationId xmlns:a16="http://schemas.microsoft.com/office/drawing/2014/main" id="{0D098C43-2F2A-4100-89BC-5931039293FA}"/>
              </a:ext>
            </a:extLst>
          </p:cNvPr>
          <p:cNvSpPr>
            <a:spLocks noGrp="1"/>
          </p:cNvSpPr>
          <p:nvPr>
            <p:ph type="body" idx="1"/>
          </p:nvPr>
        </p:nvSpPr>
        <p:spPr>
          <a:xfrm>
            <a:off x="427651" y="2490497"/>
            <a:ext cx="2548665" cy="270458"/>
          </a:xfrm>
        </p:spPr>
        <p:txBody>
          <a:bodyPr rtlCol="0"/>
          <a:lstStyle/>
          <a:p>
            <a:pPr algn="ctr" rtl="0"/>
            <a:r>
              <a:rPr lang="fr-FR" dirty="0"/>
              <a:t>En pourcentage %</a:t>
            </a:r>
          </a:p>
        </p:txBody>
      </p:sp>
      <p:sp>
        <p:nvSpPr>
          <p:cNvPr id="11" name="Espace réservé du texte 10">
            <a:extLst>
              <a:ext uri="{FF2B5EF4-FFF2-40B4-BE49-F238E27FC236}">
                <a16:creationId xmlns:a16="http://schemas.microsoft.com/office/drawing/2014/main" id="{60726BA7-44D6-4116-90E3-38325026EAAD}"/>
              </a:ext>
            </a:extLst>
          </p:cNvPr>
          <p:cNvSpPr>
            <a:spLocks noGrp="1"/>
          </p:cNvSpPr>
          <p:nvPr>
            <p:ph type="body" sz="quarter" idx="3"/>
          </p:nvPr>
        </p:nvSpPr>
        <p:spPr>
          <a:xfrm>
            <a:off x="3647114" y="2501228"/>
            <a:ext cx="2017321" cy="259727"/>
          </a:xfrm>
        </p:spPr>
        <p:txBody>
          <a:bodyPr rtlCol="0"/>
          <a:lstStyle/>
          <a:p>
            <a:pPr algn="ctr" rtl="0"/>
            <a:r>
              <a:rPr lang="fr-FR" dirty="0"/>
              <a:t>En nombres</a:t>
            </a:r>
          </a:p>
        </p:txBody>
      </p:sp>
      <p:sp>
        <p:nvSpPr>
          <p:cNvPr id="4" name="Espace réservé de la date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6" name="Espace réservé du numéro de diapositive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6</a:t>
            </a:fld>
            <a:endParaRPr lang="fr-FR"/>
          </a:p>
        </p:txBody>
      </p:sp>
      <p:sp>
        <p:nvSpPr>
          <p:cNvPr id="22" name="Forme libre : Form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a:p>
        </p:txBody>
      </p:sp>
      <p:sp>
        <p:nvSpPr>
          <p:cNvPr id="2" name="Titre 1">
            <a:extLst>
              <a:ext uri="{FF2B5EF4-FFF2-40B4-BE49-F238E27FC236}">
                <a16:creationId xmlns:a16="http://schemas.microsoft.com/office/drawing/2014/main" id="{E359EF14-68A6-9BE4-2A0C-A319AF3028C3}"/>
              </a:ext>
            </a:extLst>
          </p:cNvPr>
          <p:cNvSpPr txBox="1">
            <a:spLocks/>
          </p:cNvSpPr>
          <p:nvPr/>
        </p:nvSpPr>
        <p:spPr>
          <a:xfrm>
            <a:off x="10422449" y="185434"/>
            <a:ext cx="1631899" cy="227473"/>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r>
              <a:rPr lang="fr-FR" sz="1200">
                <a:solidFill>
                  <a:schemeClr val="tx1">
                    <a:lumMod val="75000"/>
                  </a:schemeClr>
                </a:solidFill>
              </a:rPr>
              <a:t>Analyse exploratoire</a:t>
            </a:r>
          </a:p>
        </p:txBody>
      </p:sp>
      <p:sp>
        <p:nvSpPr>
          <p:cNvPr id="3" name="Espace réservé du texte 8">
            <a:extLst>
              <a:ext uri="{FF2B5EF4-FFF2-40B4-BE49-F238E27FC236}">
                <a16:creationId xmlns:a16="http://schemas.microsoft.com/office/drawing/2014/main" id="{F8F25F22-3AD0-E378-DD87-9AF600A0CFFB}"/>
              </a:ext>
            </a:extLst>
          </p:cNvPr>
          <p:cNvSpPr txBox="1">
            <a:spLocks/>
          </p:cNvSpPr>
          <p:nvPr/>
        </p:nvSpPr>
        <p:spPr>
          <a:xfrm>
            <a:off x="550862" y="990185"/>
            <a:ext cx="5437186" cy="245922"/>
          </a:xfrm>
          <a:prstGeom prst="rect">
            <a:avLst/>
          </a:prstGeom>
        </p:spPr>
        <p:txBody>
          <a:bodyPr vert="horz" wrap="square" lIns="0" tIns="0" rIns="0" bIns="0" rtlCol="0" anchor="b">
            <a:no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400" b="0" kern="1200" cap="all" spc="200" baseline="0">
                <a:solidFill>
                  <a:schemeClr val="tx1"/>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800" b="1"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600" b="1"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600" b="1"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fr-FR" sz="1200" dirty="0"/>
              <a:t>Nombre de lignes de données concernant 2015</a:t>
            </a:r>
          </a:p>
        </p:txBody>
      </p:sp>
      <p:sp>
        <p:nvSpPr>
          <p:cNvPr id="8" name="Espace réservé du texte 10">
            <a:extLst>
              <a:ext uri="{FF2B5EF4-FFF2-40B4-BE49-F238E27FC236}">
                <a16:creationId xmlns:a16="http://schemas.microsoft.com/office/drawing/2014/main" id="{C845D2C8-0D6A-C5CA-B957-4D7D7DFC0FD3}"/>
              </a:ext>
            </a:extLst>
          </p:cNvPr>
          <p:cNvSpPr txBox="1">
            <a:spLocks/>
          </p:cNvSpPr>
          <p:nvPr/>
        </p:nvSpPr>
        <p:spPr>
          <a:xfrm>
            <a:off x="5922663" y="1026611"/>
            <a:ext cx="5436392" cy="192836"/>
          </a:xfrm>
          <a:prstGeom prst="rect">
            <a:avLst/>
          </a:prstGeom>
        </p:spPr>
        <p:txBody>
          <a:bodyPr vert="horz" wrap="square" lIns="0" tIns="0" rIns="0" bIns="0" rtlCol="0" anchor="b">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lang="fr-FR" sz="1400" b="0" kern="1200" cap="all" spc="200" baseline="0" dirty="0">
                <a:solidFill>
                  <a:schemeClr val="tx1"/>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200" dirty="0"/>
              <a:t>Nombre de lignes de données concernant 2016</a:t>
            </a:r>
          </a:p>
        </p:txBody>
      </p:sp>
      <p:sp>
        <p:nvSpPr>
          <p:cNvPr id="14" name="ZoneTexte 13">
            <a:extLst>
              <a:ext uri="{FF2B5EF4-FFF2-40B4-BE49-F238E27FC236}">
                <a16:creationId xmlns:a16="http://schemas.microsoft.com/office/drawing/2014/main" id="{4FBDDD86-932D-DFBD-5BF4-CC667E6605CB}"/>
              </a:ext>
            </a:extLst>
          </p:cNvPr>
          <p:cNvSpPr txBox="1"/>
          <p:nvPr/>
        </p:nvSpPr>
        <p:spPr>
          <a:xfrm>
            <a:off x="699982" y="1993942"/>
            <a:ext cx="7766487" cy="461665"/>
          </a:xfrm>
          <a:prstGeom prst="rect">
            <a:avLst/>
          </a:prstGeom>
          <a:noFill/>
        </p:spPr>
        <p:txBody>
          <a:bodyPr wrap="square">
            <a:spAutoFit/>
          </a:bodyPr>
          <a:lstStyle/>
          <a:p>
            <a:r>
              <a:rPr lang="fr-FR" sz="2400" dirty="0"/>
              <a:t>Valeurs manquantes dans les 2 jeux de données fusionnés :</a:t>
            </a:r>
          </a:p>
        </p:txBody>
      </p:sp>
      <p:pic>
        <p:nvPicPr>
          <p:cNvPr id="20" name="Image 19">
            <a:extLst>
              <a:ext uri="{FF2B5EF4-FFF2-40B4-BE49-F238E27FC236}">
                <a16:creationId xmlns:a16="http://schemas.microsoft.com/office/drawing/2014/main" id="{B1A9F364-322A-5782-3CA4-73BC4726F3C0}"/>
              </a:ext>
            </a:extLst>
          </p:cNvPr>
          <p:cNvPicPr>
            <a:picLocks noChangeAspect="1"/>
          </p:cNvPicPr>
          <p:nvPr/>
        </p:nvPicPr>
        <p:blipFill>
          <a:blip r:embed="rId3"/>
          <a:stretch>
            <a:fillRect/>
          </a:stretch>
        </p:blipFill>
        <p:spPr>
          <a:xfrm>
            <a:off x="2552964" y="1336069"/>
            <a:ext cx="981075" cy="485775"/>
          </a:xfrm>
          <a:prstGeom prst="rect">
            <a:avLst/>
          </a:prstGeom>
        </p:spPr>
      </p:pic>
      <p:pic>
        <p:nvPicPr>
          <p:cNvPr id="23" name="Image 22">
            <a:extLst>
              <a:ext uri="{FF2B5EF4-FFF2-40B4-BE49-F238E27FC236}">
                <a16:creationId xmlns:a16="http://schemas.microsoft.com/office/drawing/2014/main" id="{377A2B0E-CFC5-B325-0792-24F362BC153B}"/>
              </a:ext>
            </a:extLst>
          </p:cNvPr>
          <p:cNvPicPr>
            <a:picLocks noChangeAspect="1"/>
          </p:cNvPicPr>
          <p:nvPr/>
        </p:nvPicPr>
        <p:blipFill>
          <a:blip r:embed="rId4"/>
          <a:stretch>
            <a:fillRect/>
          </a:stretch>
        </p:blipFill>
        <p:spPr>
          <a:xfrm>
            <a:off x="8061656" y="1302454"/>
            <a:ext cx="809625" cy="485775"/>
          </a:xfrm>
          <a:prstGeom prst="rect">
            <a:avLst/>
          </a:prstGeom>
        </p:spPr>
      </p:pic>
      <p:pic>
        <p:nvPicPr>
          <p:cNvPr id="28" name="Image 27">
            <a:extLst>
              <a:ext uri="{FF2B5EF4-FFF2-40B4-BE49-F238E27FC236}">
                <a16:creationId xmlns:a16="http://schemas.microsoft.com/office/drawing/2014/main" id="{2F071618-5D31-443E-59DB-2ABED8383AB9}"/>
              </a:ext>
            </a:extLst>
          </p:cNvPr>
          <p:cNvPicPr>
            <a:picLocks noChangeAspect="1"/>
          </p:cNvPicPr>
          <p:nvPr/>
        </p:nvPicPr>
        <p:blipFill>
          <a:blip r:embed="rId5"/>
          <a:stretch>
            <a:fillRect/>
          </a:stretch>
        </p:blipFill>
        <p:spPr>
          <a:xfrm>
            <a:off x="699982" y="2814312"/>
            <a:ext cx="1932713" cy="3646944"/>
          </a:xfrm>
          <a:prstGeom prst="rect">
            <a:avLst/>
          </a:prstGeom>
        </p:spPr>
      </p:pic>
      <p:pic>
        <p:nvPicPr>
          <p:cNvPr id="30" name="Image 29">
            <a:extLst>
              <a:ext uri="{FF2B5EF4-FFF2-40B4-BE49-F238E27FC236}">
                <a16:creationId xmlns:a16="http://schemas.microsoft.com/office/drawing/2014/main" id="{92D274CC-9DF0-7DDD-F4E3-62FD1644812D}"/>
              </a:ext>
            </a:extLst>
          </p:cNvPr>
          <p:cNvPicPr>
            <a:picLocks noChangeAspect="1"/>
          </p:cNvPicPr>
          <p:nvPr/>
        </p:nvPicPr>
        <p:blipFill>
          <a:blip r:embed="rId6"/>
          <a:stretch>
            <a:fillRect/>
          </a:stretch>
        </p:blipFill>
        <p:spPr>
          <a:xfrm>
            <a:off x="3527714" y="2814312"/>
            <a:ext cx="2394949" cy="3584279"/>
          </a:xfrm>
          <a:prstGeom prst="rect">
            <a:avLst/>
          </a:prstGeom>
        </p:spPr>
      </p:pic>
      <p:pic>
        <p:nvPicPr>
          <p:cNvPr id="32" name="Image 31">
            <a:extLst>
              <a:ext uri="{FF2B5EF4-FFF2-40B4-BE49-F238E27FC236}">
                <a16:creationId xmlns:a16="http://schemas.microsoft.com/office/drawing/2014/main" id="{D9D5012A-27E4-CE6A-7FF0-C23CFD2A0BB9}"/>
              </a:ext>
            </a:extLst>
          </p:cNvPr>
          <p:cNvPicPr>
            <a:picLocks noChangeAspect="1"/>
          </p:cNvPicPr>
          <p:nvPr/>
        </p:nvPicPr>
        <p:blipFill>
          <a:blip r:embed="rId7"/>
          <a:stretch>
            <a:fillRect/>
          </a:stretch>
        </p:blipFill>
        <p:spPr>
          <a:xfrm>
            <a:off x="6379929" y="3122392"/>
            <a:ext cx="5260416" cy="3314317"/>
          </a:xfrm>
          <a:prstGeom prst="rect">
            <a:avLst/>
          </a:prstGeom>
        </p:spPr>
      </p:pic>
    </p:spTree>
    <p:extLst>
      <p:ext uri="{BB962C8B-B14F-4D97-AF65-F5344CB8AC3E}">
        <p14:creationId xmlns:p14="http://schemas.microsoft.com/office/powerpoint/2010/main" val="350956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C15EE852-24F1-4643-8082-AB45CFF2BA10}"/>
              </a:ext>
            </a:extLst>
          </p:cNvPr>
          <p:cNvSpPr>
            <a:spLocks noGrp="1"/>
          </p:cNvSpPr>
          <p:nvPr>
            <p:ph type="title"/>
          </p:nvPr>
        </p:nvSpPr>
        <p:spPr>
          <a:xfrm>
            <a:off x="550863" y="409575"/>
            <a:ext cx="9543047" cy="658088"/>
          </a:xfrm>
        </p:spPr>
        <p:txBody>
          <a:bodyPr rtlCol="0">
            <a:normAutofit/>
          </a:bodyPr>
          <a:lstStyle/>
          <a:p>
            <a:pPr rtl="0"/>
            <a:r>
              <a:rPr lang="fr-FR" dirty="0"/>
              <a:t>Les cibles à prédire :</a:t>
            </a:r>
          </a:p>
        </p:txBody>
      </p:sp>
      <p:sp>
        <p:nvSpPr>
          <p:cNvPr id="15" name="Espace réservé du contenu 14">
            <a:extLst>
              <a:ext uri="{FF2B5EF4-FFF2-40B4-BE49-F238E27FC236}">
                <a16:creationId xmlns:a16="http://schemas.microsoft.com/office/drawing/2014/main" id="{4139825C-53C7-44F4-A064-9795CECD081B}"/>
              </a:ext>
            </a:extLst>
          </p:cNvPr>
          <p:cNvSpPr>
            <a:spLocks noGrp="1"/>
          </p:cNvSpPr>
          <p:nvPr>
            <p:ph sz="quarter" idx="15"/>
          </p:nvPr>
        </p:nvSpPr>
        <p:spPr>
          <a:xfrm>
            <a:off x="550863" y="1223277"/>
            <a:ext cx="10856943" cy="1257867"/>
          </a:xfrm>
        </p:spPr>
        <p:txBody>
          <a:bodyPr rtlCol="0"/>
          <a:lstStyle/>
          <a:p>
            <a:pPr rtl="0"/>
            <a:r>
              <a:rPr lang="fr-FR" dirty="0" err="1"/>
              <a:t>TotalGHGEmissions</a:t>
            </a:r>
            <a:r>
              <a:rPr lang="fr-FR" dirty="0"/>
              <a:t> : </a:t>
            </a:r>
            <a:r>
              <a:rPr lang="fr-FR" sz="1200" dirty="0"/>
              <a:t>Représente la quantité totale des émissions de gaz à effet de serre associés à l'utilisation d'énergie dans un bâtiment.</a:t>
            </a:r>
          </a:p>
          <a:p>
            <a:pPr rtl="0"/>
            <a:r>
              <a:rPr lang="fr-FR" dirty="0" err="1"/>
              <a:t>SiteEnergyUseWN</a:t>
            </a:r>
            <a:r>
              <a:rPr lang="fr-FR" dirty="0"/>
              <a:t>(</a:t>
            </a:r>
            <a:r>
              <a:rPr lang="fr-FR" dirty="0" err="1"/>
              <a:t>kBtu</a:t>
            </a:r>
            <a:r>
              <a:rPr lang="fr-FR" dirty="0"/>
              <a:t>) : </a:t>
            </a:r>
            <a:r>
              <a:rPr lang="fr-FR" sz="1200" dirty="0"/>
              <a:t>Se réfère à l'utilisation d'énergie du site. Prend en compte les conditions climatiques et environnementales permet de          			             comparer malgré divergences climato-environnementales.</a:t>
            </a:r>
          </a:p>
          <a:p>
            <a:pPr rtl="0"/>
            <a:endParaRPr lang="fr-FR" dirty="0"/>
          </a:p>
        </p:txBody>
      </p:sp>
      <p:pic>
        <p:nvPicPr>
          <p:cNvPr id="18" name="Espace réservé d’image 17" descr="Personne dessinant sur un tableau blanc">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0484527" y="310404"/>
            <a:ext cx="1257867" cy="1257867"/>
          </a:xfrm>
        </p:spPr>
      </p:pic>
      <p:sp>
        <p:nvSpPr>
          <p:cNvPr id="19" name="Espace réservé de la date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21" name="Espace réservé du numéro de diapositive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7</a:t>
            </a:fld>
            <a:endParaRPr lang="fr-FR"/>
          </a:p>
        </p:txBody>
      </p:sp>
      <p:pic>
        <p:nvPicPr>
          <p:cNvPr id="3" name="Image 2">
            <a:extLst>
              <a:ext uri="{FF2B5EF4-FFF2-40B4-BE49-F238E27FC236}">
                <a16:creationId xmlns:a16="http://schemas.microsoft.com/office/drawing/2014/main" id="{AC1DAE70-5032-83BB-AB9F-FB43E2D9A730}"/>
              </a:ext>
            </a:extLst>
          </p:cNvPr>
          <p:cNvPicPr>
            <a:picLocks noChangeAspect="1"/>
          </p:cNvPicPr>
          <p:nvPr/>
        </p:nvPicPr>
        <p:blipFill>
          <a:blip r:embed="rId3"/>
          <a:stretch>
            <a:fillRect/>
          </a:stretch>
        </p:blipFill>
        <p:spPr>
          <a:xfrm>
            <a:off x="407257" y="2670486"/>
            <a:ext cx="5291857" cy="3412742"/>
          </a:xfrm>
          <a:prstGeom prst="rect">
            <a:avLst/>
          </a:prstGeom>
        </p:spPr>
      </p:pic>
      <p:pic>
        <p:nvPicPr>
          <p:cNvPr id="5" name="Image 4">
            <a:extLst>
              <a:ext uri="{FF2B5EF4-FFF2-40B4-BE49-F238E27FC236}">
                <a16:creationId xmlns:a16="http://schemas.microsoft.com/office/drawing/2014/main" id="{B0EEEE12-32BF-2F0C-C321-AB54CA3DA697}"/>
              </a:ext>
            </a:extLst>
          </p:cNvPr>
          <p:cNvPicPr>
            <a:picLocks noChangeAspect="1"/>
          </p:cNvPicPr>
          <p:nvPr/>
        </p:nvPicPr>
        <p:blipFill>
          <a:blip r:embed="rId4"/>
          <a:stretch>
            <a:fillRect/>
          </a:stretch>
        </p:blipFill>
        <p:spPr>
          <a:xfrm>
            <a:off x="6727424" y="3288327"/>
            <a:ext cx="4165477" cy="2794901"/>
          </a:xfrm>
          <a:prstGeom prst="rect">
            <a:avLst/>
          </a:prstGeom>
        </p:spPr>
      </p:pic>
      <p:sp>
        <p:nvSpPr>
          <p:cNvPr id="6" name="Titre 13">
            <a:extLst>
              <a:ext uri="{FF2B5EF4-FFF2-40B4-BE49-F238E27FC236}">
                <a16:creationId xmlns:a16="http://schemas.microsoft.com/office/drawing/2014/main" id="{0404D0F7-6A14-4D28-642E-34AF15ED569B}"/>
              </a:ext>
            </a:extLst>
          </p:cNvPr>
          <p:cNvSpPr txBox="1">
            <a:spLocks/>
          </p:cNvSpPr>
          <p:nvPr/>
        </p:nvSpPr>
        <p:spPr>
          <a:xfrm>
            <a:off x="6727424" y="2702282"/>
            <a:ext cx="3948636" cy="405691"/>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fr-FR" sz="4000" kern="1200">
                <a:solidFill>
                  <a:schemeClr val="tx1"/>
                </a:solidFill>
                <a:latin typeface="+mj-lt"/>
                <a:ea typeface="+mj-ea"/>
                <a:cs typeface="+mj-cs"/>
              </a:defRPr>
            </a:lvl1pPr>
          </a:lstStyle>
          <a:p>
            <a:r>
              <a:rPr lang="fr-FR" sz="1600" dirty="0"/>
              <a:t>Répartition avec échelle logarithmique :</a:t>
            </a:r>
          </a:p>
        </p:txBody>
      </p:sp>
    </p:spTree>
    <p:extLst>
      <p:ext uri="{BB962C8B-B14F-4D97-AF65-F5344CB8AC3E}">
        <p14:creationId xmlns:p14="http://schemas.microsoft.com/office/powerpoint/2010/main" val="2998132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3">
            <a:extLst>
              <a:ext uri="{FF2B5EF4-FFF2-40B4-BE49-F238E27FC236}">
                <a16:creationId xmlns:a16="http://schemas.microsoft.com/office/drawing/2014/main" id="{FA3116FA-CB2E-C095-0185-C8F33D7C18CD}"/>
              </a:ext>
            </a:extLst>
          </p:cNvPr>
          <p:cNvSpPr txBox="1">
            <a:spLocks/>
          </p:cNvSpPr>
          <p:nvPr/>
        </p:nvSpPr>
        <p:spPr>
          <a:xfrm>
            <a:off x="550862" y="549275"/>
            <a:ext cx="11097551" cy="1332000"/>
          </a:xfrm>
          <a:prstGeom prst="rect">
            <a:avLst/>
          </a:prstGeom>
        </p:spPr>
        <p:txBody>
          <a:bodyPr vert="horz" wrap="square" lIns="0" tIns="0" rIns="0" bIns="0" rtlCol="0" anchor="t" anchorCtr="0">
            <a:normAutofit/>
          </a:bodyPr>
          <a:lstStyle>
            <a:lvl1pPr algn="l" defTabSz="914400" rtl="0" eaLnBrk="1" latinLnBrk="0" hangingPunct="1">
              <a:lnSpc>
                <a:spcPct val="90000"/>
              </a:lnSpc>
              <a:spcBef>
                <a:spcPct val="0"/>
              </a:spcBef>
              <a:buNone/>
              <a:defRPr lang="fr-FR" sz="4800" kern="1200" dirty="0">
                <a:solidFill>
                  <a:schemeClr val="tx1"/>
                </a:solidFill>
                <a:latin typeface="+mj-lt"/>
                <a:ea typeface="+mj-ea"/>
                <a:cs typeface="+mj-cs"/>
              </a:defRPr>
            </a:lvl1pPr>
          </a:lstStyle>
          <a:p>
            <a:pPr>
              <a:lnSpc>
                <a:spcPct val="100000"/>
              </a:lnSpc>
              <a:spcAft>
                <a:spcPts val="600"/>
              </a:spcAft>
            </a:pPr>
            <a:r>
              <a:rPr lang="fr-FR" kern="1200" dirty="0">
                <a:latin typeface="+mj-lt"/>
                <a:ea typeface="+mj-ea"/>
                <a:cs typeface="+mj-cs"/>
              </a:rPr>
              <a:t>Informations intéressantes :</a:t>
            </a:r>
          </a:p>
        </p:txBody>
      </p:sp>
      <p:sp>
        <p:nvSpPr>
          <p:cNvPr id="16" name="Text Placeholder 2">
            <a:extLst>
              <a:ext uri="{FF2B5EF4-FFF2-40B4-BE49-F238E27FC236}">
                <a16:creationId xmlns:a16="http://schemas.microsoft.com/office/drawing/2014/main" id="{3DFEABA4-B205-068B-BEC2-F480DB1B3185}"/>
              </a:ext>
            </a:extLst>
          </p:cNvPr>
          <p:cNvSpPr>
            <a:spLocks noGrp="1"/>
          </p:cNvSpPr>
          <p:nvPr>
            <p:ph type="body" idx="1"/>
          </p:nvPr>
        </p:nvSpPr>
        <p:spPr>
          <a:xfrm>
            <a:off x="550864" y="1731375"/>
            <a:ext cx="3563936" cy="535354"/>
          </a:xfrm>
        </p:spPr>
        <p:txBody>
          <a:bodyPr/>
          <a:lstStyle/>
          <a:p>
            <a:pPr algn="ctr"/>
            <a:r>
              <a:rPr lang="en-US" dirty="0" err="1"/>
              <a:t>Nombre</a:t>
            </a:r>
            <a:r>
              <a:rPr lang="en-US" dirty="0"/>
              <a:t> de type </a:t>
            </a:r>
            <a:r>
              <a:rPr lang="en-US" dirty="0" err="1"/>
              <a:t>d’activités</a:t>
            </a:r>
            <a:r>
              <a:rPr lang="en-US" dirty="0"/>
              <a:t> </a:t>
            </a:r>
            <a:r>
              <a:rPr lang="en-US" dirty="0" err="1"/>
              <a:t>recensé</a:t>
            </a:r>
            <a:endParaRPr lang="en-US" dirty="0"/>
          </a:p>
        </p:txBody>
      </p:sp>
      <p:pic>
        <p:nvPicPr>
          <p:cNvPr id="11" name="Image 10" descr="Une image contenant texte, ligne, capture d’écran, Parallèle&#10;&#10;Description générée automatiquement">
            <a:extLst>
              <a:ext uri="{FF2B5EF4-FFF2-40B4-BE49-F238E27FC236}">
                <a16:creationId xmlns:a16="http://schemas.microsoft.com/office/drawing/2014/main" id="{05146BB1-96CA-23C6-DE18-AFF69D51CB8C}"/>
              </a:ext>
            </a:extLst>
          </p:cNvPr>
          <p:cNvPicPr>
            <a:picLocks noChangeAspect="1"/>
          </p:cNvPicPr>
          <p:nvPr/>
        </p:nvPicPr>
        <p:blipFill>
          <a:blip r:embed="rId2"/>
          <a:stretch>
            <a:fillRect/>
          </a:stretch>
        </p:blipFill>
        <p:spPr>
          <a:xfrm>
            <a:off x="58897" y="2324100"/>
            <a:ext cx="4245490" cy="3470687"/>
          </a:xfrm>
          <a:prstGeom prst="rect">
            <a:avLst/>
          </a:prstGeom>
          <a:noFill/>
        </p:spPr>
      </p:pic>
      <p:sp>
        <p:nvSpPr>
          <p:cNvPr id="18" name="Text Placeholder 4">
            <a:extLst>
              <a:ext uri="{FF2B5EF4-FFF2-40B4-BE49-F238E27FC236}">
                <a16:creationId xmlns:a16="http://schemas.microsoft.com/office/drawing/2014/main" id="{941ED3AF-8245-181F-F77C-7BED2376AFE4}"/>
              </a:ext>
            </a:extLst>
          </p:cNvPr>
          <p:cNvSpPr>
            <a:spLocks noGrp="1"/>
          </p:cNvSpPr>
          <p:nvPr>
            <p:ph type="body" sz="quarter" idx="13"/>
          </p:nvPr>
        </p:nvSpPr>
        <p:spPr>
          <a:xfrm>
            <a:off x="4341573" y="1567334"/>
            <a:ext cx="7614566" cy="535354"/>
          </a:xfrm>
        </p:spPr>
        <p:txBody>
          <a:bodyPr/>
          <a:lstStyle/>
          <a:p>
            <a:pPr algn="ctr"/>
            <a:r>
              <a:rPr lang="en-US" dirty="0" err="1"/>
              <a:t>Répartitions</a:t>
            </a:r>
            <a:r>
              <a:rPr lang="en-US" dirty="0"/>
              <a:t> :</a:t>
            </a:r>
          </a:p>
        </p:txBody>
      </p:sp>
      <p:pic>
        <p:nvPicPr>
          <p:cNvPr id="4" name="Image 3" descr="Une image contenant texte, capture d’écran, Parallèle, diagramme&#10;&#10;Description générée automatiquement">
            <a:extLst>
              <a:ext uri="{FF2B5EF4-FFF2-40B4-BE49-F238E27FC236}">
                <a16:creationId xmlns:a16="http://schemas.microsoft.com/office/drawing/2014/main" id="{7B74E276-35AB-73A7-C464-4F51DCF74BDE}"/>
              </a:ext>
            </a:extLst>
          </p:cNvPr>
          <p:cNvPicPr>
            <a:picLocks noChangeAspect="1"/>
          </p:cNvPicPr>
          <p:nvPr/>
        </p:nvPicPr>
        <p:blipFill>
          <a:blip r:embed="rId3"/>
          <a:stretch>
            <a:fillRect/>
          </a:stretch>
        </p:blipFill>
        <p:spPr>
          <a:xfrm>
            <a:off x="4341573" y="2324100"/>
            <a:ext cx="3782767" cy="3470688"/>
          </a:xfrm>
          <a:prstGeom prst="rect">
            <a:avLst/>
          </a:prstGeom>
          <a:noFill/>
        </p:spPr>
      </p:pic>
      <p:pic>
        <p:nvPicPr>
          <p:cNvPr id="9" name="Image 8" descr="Une image contenant texte, capture d’écran, Parallèle, Police&#10;&#10;Description générée automatiquement">
            <a:extLst>
              <a:ext uri="{FF2B5EF4-FFF2-40B4-BE49-F238E27FC236}">
                <a16:creationId xmlns:a16="http://schemas.microsoft.com/office/drawing/2014/main" id="{26DC7C11-4A99-FC14-81EE-8868BF581E6C}"/>
              </a:ext>
            </a:extLst>
          </p:cNvPr>
          <p:cNvPicPr>
            <a:picLocks noChangeAspect="1"/>
          </p:cNvPicPr>
          <p:nvPr/>
        </p:nvPicPr>
        <p:blipFill>
          <a:blip r:embed="rId4"/>
          <a:stretch>
            <a:fillRect/>
          </a:stretch>
        </p:blipFill>
        <p:spPr>
          <a:xfrm>
            <a:off x="8139659" y="2324100"/>
            <a:ext cx="3816480" cy="3444373"/>
          </a:xfrm>
          <a:prstGeom prst="rect">
            <a:avLst/>
          </a:prstGeom>
          <a:noFill/>
        </p:spPr>
      </p:pic>
      <p:sp>
        <p:nvSpPr>
          <p:cNvPr id="6" name="Espace réservé de la date 5">
            <a:extLst>
              <a:ext uri="{FF2B5EF4-FFF2-40B4-BE49-F238E27FC236}">
                <a16:creationId xmlns:a16="http://schemas.microsoft.com/office/drawing/2014/main" id="{EE804C5B-D2A2-7288-2F86-CF3C28B50103}"/>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fr-FR" kern="1200">
                <a:latin typeface="+mn-lt"/>
                <a:ea typeface="+mn-ea"/>
                <a:cs typeface="+mn-cs"/>
              </a:rPr>
              <a:t>Lundi 29 Mai 2023</a:t>
            </a:r>
          </a:p>
        </p:txBody>
      </p:sp>
      <p:sp>
        <p:nvSpPr>
          <p:cNvPr id="8" name="Espace réservé du numéro de diapositive 7">
            <a:extLst>
              <a:ext uri="{FF2B5EF4-FFF2-40B4-BE49-F238E27FC236}">
                <a16:creationId xmlns:a16="http://schemas.microsoft.com/office/drawing/2014/main" id="{0BA390B4-6733-87A5-A6D4-A50F89FA516D}"/>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fr-FR" smtClean="0"/>
              <a:pPr>
                <a:spcAft>
                  <a:spcPts val="600"/>
                </a:spcAft>
              </a:pPr>
              <a:t>8</a:t>
            </a:fld>
            <a:endParaRPr lang="fr-FR"/>
          </a:p>
        </p:txBody>
      </p:sp>
    </p:spTree>
    <p:extLst>
      <p:ext uri="{BB962C8B-B14F-4D97-AF65-F5344CB8AC3E}">
        <p14:creationId xmlns:p14="http://schemas.microsoft.com/office/powerpoint/2010/main" val="212083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C15EE852-24F1-4643-8082-AB45CFF2BA10}"/>
              </a:ext>
            </a:extLst>
          </p:cNvPr>
          <p:cNvSpPr>
            <a:spLocks noGrp="1"/>
          </p:cNvSpPr>
          <p:nvPr>
            <p:ph type="title"/>
          </p:nvPr>
        </p:nvSpPr>
        <p:spPr>
          <a:xfrm>
            <a:off x="666274" y="304064"/>
            <a:ext cx="9729478" cy="551556"/>
          </a:xfrm>
        </p:spPr>
        <p:txBody>
          <a:bodyPr rtlCol="0">
            <a:normAutofit/>
          </a:bodyPr>
          <a:lstStyle/>
          <a:p>
            <a:pPr rtl="0"/>
            <a:r>
              <a:rPr lang="fr-FR" sz="3200" dirty="0"/>
              <a:t>Corrélations des variables avec les cibles à prédire</a:t>
            </a:r>
          </a:p>
        </p:txBody>
      </p:sp>
      <p:sp>
        <p:nvSpPr>
          <p:cNvPr id="19" name="Espace réservé de la date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rtlCol="0"/>
          <a:lstStyle/>
          <a:p>
            <a:pPr rtl="0"/>
            <a:r>
              <a:rPr lang="fr-FR" dirty="0"/>
              <a:t>Lundi 29 Mai 2023</a:t>
            </a:r>
          </a:p>
        </p:txBody>
      </p:sp>
      <p:sp>
        <p:nvSpPr>
          <p:cNvPr id="21" name="Espace réservé du numéro de diapositive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fr-FR" smtClean="0"/>
              <a:pPr rtl="0"/>
              <a:t>9</a:t>
            </a:fld>
            <a:endParaRPr lang="fr-FR"/>
          </a:p>
        </p:txBody>
      </p:sp>
      <p:pic>
        <p:nvPicPr>
          <p:cNvPr id="4" name="Espace réservé d’image 17" descr="Personne dessinant sur un tableau blanc">
            <a:extLst>
              <a:ext uri="{FF2B5EF4-FFF2-40B4-BE49-F238E27FC236}">
                <a16:creationId xmlns:a16="http://schemas.microsoft.com/office/drawing/2014/main" id="{C08F67C8-987B-E9AE-2956-6D685A80509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0484527" y="310404"/>
            <a:ext cx="1257867" cy="1257867"/>
          </a:xfrm>
        </p:spPr>
      </p:pic>
      <p:pic>
        <p:nvPicPr>
          <p:cNvPr id="8" name="Image 7">
            <a:extLst>
              <a:ext uri="{FF2B5EF4-FFF2-40B4-BE49-F238E27FC236}">
                <a16:creationId xmlns:a16="http://schemas.microsoft.com/office/drawing/2014/main" id="{D1633633-E9DF-A1D7-3973-C0DB5CE990A1}"/>
              </a:ext>
            </a:extLst>
          </p:cNvPr>
          <p:cNvPicPr>
            <a:picLocks noChangeAspect="1"/>
          </p:cNvPicPr>
          <p:nvPr/>
        </p:nvPicPr>
        <p:blipFill>
          <a:blip r:embed="rId3"/>
          <a:stretch>
            <a:fillRect/>
          </a:stretch>
        </p:blipFill>
        <p:spPr>
          <a:xfrm>
            <a:off x="306819" y="1189119"/>
            <a:ext cx="5410400" cy="2565276"/>
          </a:xfrm>
          <a:prstGeom prst="rect">
            <a:avLst/>
          </a:prstGeom>
        </p:spPr>
      </p:pic>
      <p:pic>
        <p:nvPicPr>
          <p:cNvPr id="10" name="Image 9">
            <a:extLst>
              <a:ext uri="{FF2B5EF4-FFF2-40B4-BE49-F238E27FC236}">
                <a16:creationId xmlns:a16="http://schemas.microsoft.com/office/drawing/2014/main" id="{69CC0A90-8887-E8C6-CB23-CA56D25348E2}"/>
              </a:ext>
            </a:extLst>
          </p:cNvPr>
          <p:cNvPicPr>
            <a:picLocks noChangeAspect="1"/>
          </p:cNvPicPr>
          <p:nvPr/>
        </p:nvPicPr>
        <p:blipFill>
          <a:blip r:embed="rId4"/>
          <a:stretch>
            <a:fillRect/>
          </a:stretch>
        </p:blipFill>
        <p:spPr>
          <a:xfrm>
            <a:off x="306819" y="3804022"/>
            <a:ext cx="5410400" cy="2568042"/>
          </a:xfrm>
          <a:prstGeom prst="rect">
            <a:avLst/>
          </a:prstGeom>
        </p:spPr>
      </p:pic>
      <p:pic>
        <p:nvPicPr>
          <p:cNvPr id="12" name="Image 11">
            <a:extLst>
              <a:ext uri="{FF2B5EF4-FFF2-40B4-BE49-F238E27FC236}">
                <a16:creationId xmlns:a16="http://schemas.microsoft.com/office/drawing/2014/main" id="{E562B1C3-D4BD-3F79-CC05-53056F1DEBB7}"/>
              </a:ext>
            </a:extLst>
          </p:cNvPr>
          <p:cNvPicPr>
            <a:picLocks noChangeAspect="1"/>
          </p:cNvPicPr>
          <p:nvPr/>
        </p:nvPicPr>
        <p:blipFill>
          <a:blip r:embed="rId5"/>
          <a:stretch>
            <a:fillRect/>
          </a:stretch>
        </p:blipFill>
        <p:spPr>
          <a:xfrm>
            <a:off x="6646074" y="2719769"/>
            <a:ext cx="4148926" cy="3566858"/>
          </a:xfrm>
          <a:prstGeom prst="rect">
            <a:avLst/>
          </a:prstGeom>
        </p:spPr>
      </p:pic>
    </p:spTree>
    <p:extLst>
      <p:ext uri="{BB962C8B-B14F-4D97-AF65-F5344CB8AC3E}">
        <p14:creationId xmlns:p14="http://schemas.microsoft.com/office/powerpoint/2010/main" val="218489648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806.tgt.Office_50301108_TF33713516_Win32_OJ112196127.potx" id="{22996B42-D21B-4B21-8A2E-2EFD633A6008}" vid="{A1A70CD2-AB8C-4833-8F02-56C7A9672AB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{DBC141D2-38AA-4973-B273-18A420F22555}tf33713516_win32</Template>
  <TotalTime>587</TotalTime>
  <Words>1104</Words>
  <Application>Microsoft Office PowerPoint</Application>
  <PresentationFormat>Grand écran</PresentationFormat>
  <Paragraphs>188</Paragraphs>
  <Slides>25</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Arial</vt:lpstr>
      <vt:lpstr>Calibri</vt:lpstr>
      <vt:lpstr>Gill Sans MT</vt:lpstr>
      <vt:lpstr>Walbaum Display</vt:lpstr>
      <vt:lpstr>3DFloatVTI</vt:lpstr>
      <vt:lpstr>Présentation PowerPoint</vt:lpstr>
      <vt:lpstr>La meilleure manière de commencer, c’est d’arrêter de parler et de s’y mettre.</vt:lpstr>
      <vt:lpstr>Présentation</vt:lpstr>
      <vt:lpstr>Analyse exploratoire</vt:lpstr>
      <vt:lpstr>Analyse exploratoire</vt:lpstr>
      <vt:lpstr>Données et datas additionnelles :</vt:lpstr>
      <vt:lpstr>Les cibles à prédire :</vt:lpstr>
      <vt:lpstr>Présentation PowerPoint</vt:lpstr>
      <vt:lpstr>Corrélations des variables avec les cibles à prédire</vt:lpstr>
      <vt:lpstr>Preprocessing</vt:lpstr>
      <vt:lpstr>Transformation des variables agrégées</vt:lpstr>
      <vt:lpstr>Logic Cases de traitement des anomalies</vt:lpstr>
      <vt:lpstr>Traitement des valeurs manquantes</vt:lpstr>
      <vt:lpstr>Traitement des outliers et des valeurs aberrantes</vt:lpstr>
      <vt:lpstr>Feature Engineering</vt:lpstr>
      <vt:lpstr>--- MACHINE LEARNING ---</vt:lpstr>
      <vt:lpstr>Pipelines de test SiteEnergyUse:</vt:lpstr>
      <vt:lpstr>Pipelines de test TotalGHGEmissions :</vt:lpstr>
      <vt:lpstr>Exemple d’Analyse des résidus (sans ENERGYSTARScore) : </vt:lpstr>
      <vt:lpstr>Feature Importance pour SiteEnergyUse </vt:lpstr>
      <vt:lpstr>Tuning best_mdl pour SiteEnergyUse </vt:lpstr>
      <vt:lpstr>Feature Importance pour TotalGHGEmissions </vt:lpstr>
      <vt:lpstr>Tuning best_mdl pour TotalGHGEmissions </vt:lpstr>
      <vt:lpstr>Valeurs de Shapley : </vt:lpstr>
      <vt:lpstr>Merci Pour votre attention  Besoin ultérieurs :</vt:lpstr>
    </vt:vector>
  </TitlesOfParts>
  <Company>Michelin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Cyril Bourgeois</dc:creator>
  <cp:lastModifiedBy>Cyril Bourgeois</cp:lastModifiedBy>
  <cp:revision>40</cp:revision>
  <dcterms:created xsi:type="dcterms:W3CDTF">2023-05-21T15:02:33Z</dcterms:created>
  <dcterms:modified xsi:type="dcterms:W3CDTF">2023-05-31T00:07:37Z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09e9a456-2778-4ca9-be06-1190b1e1118a_Enabled">
    <vt:lpwstr>true</vt:lpwstr>
  </property>
  <property fmtid="{D5CDD505-2E9C-101B-9397-08002B2CF9AE}" pid="4" name="MSIP_Label_09e9a456-2778-4ca9-be06-1190b1e1118a_SetDate">
    <vt:lpwstr>2023-05-21T15:02:34Z</vt:lpwstr>
  </property>
  <property fmtid="{D5CDD505-2E9C-101B-9397-08002B2CF9AE}" pid="5" name="MSIP_Label_09e9a456-2778-4ca9-be06-1190b1e1118a_Method">
    <vt:lpwstr>Standard</vt:lpwstr>
  </property>
  <property fmtid="{D5CDD505-2E9C-101B-9397-08002B2CF9AE}" pid="6" name="MSIP_Label_09e9a456-2778-4ca9-be06-1190b1e1118a_Name">
    <vt:lpwstr>D3</vt:lpwstr>
  </property>
  <property fmtid="{D5CDD505-2E9C-101B-9397-08002B2CF9AE}" pid="7" name="MSIP_Label_09e9a456-2778-4ca9-be06-1190b1e1118a_SiteId">
    <vt:lpwstr>658ba197-6c73-4fea-91bd-1c7d8de6bf2c</vt:lpwstr>
  </property>
  <property fmtid="{D5CDD505-2E9C-101B-9397-08002B2CF9AE}" pid="8" name="MSIP_Label_09e9a456-2778-4ca9-be06-1190b1e1118a_ActionId">
    <vt:lpwstr>6eb27eef-dead-422c-bb08-865e1b045fe4</vt:lpwstr>
  </property>
  <property fmtid="{D5CDD505-2E9C-101B-9397-08002B2CF9AE}" pid="9" name="MSIP_Label_09e9a456-2778-4ca9-be06-1190b1e1118a_ContentBits">
    <vt:lpwstr>0</vt:lpwstr>
  </property>
</Properties>
</file>